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9"/>
  </p:notesMasterIdLst>
  <p:sldIdLst>
    <p:sldId id="256" r:id="rId2"/>
    <p:sldId id="257" r:id="rId3"/>
    <p:sldId id="258" r:id="rId4"/>
    <p:sldId id="259" r:id="rId5"/>
    <p:sldId id="260" r:id="rId6"/>
    <p:sldId id="261" r:id="rId7"/>
    <p:sldId id="263"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3bd9c5178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g23bd9c5178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92ece01da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92ece01da8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292ece01da8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00a6817c19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00a6817c19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seven distinct performance measures and processes used in the monitoring and evaluation process for implementation under this integrated guidance: </a:t>
            </a:r>
            <a:endParaRPr dirty="0"/>
          </a:p>
          <a:p>
            <a:pPr marL="0" lvl="0" indent="0" algn="l" rtl="0">
              <a:spcBef>
                <a:spcPts val="0"/>
              </a:spcBef>
              <a:spcAft>
                <a:spcPts val="0"/>
              </a:spcAft>
              <a:buNone/>
            </a:pPr>
            <a:r>
              <a:rPr lang="en-US" dirty="0"/>
              <a:t>1. Longitudinal Performance Growth Targets (LPGTs) </a:t>
            </a:r>
            <a:endParaRPr dirty="0"/>
          </a:p>
          <a:p>
            <a:pPr marL="0" lvl="0" indent="0" algn="l" rtl="0">
              <a:spcBef>
                <a:spcPts val="0"/>
              </a:spcBef>
              <a:spcAft>
                <a:spcPts val="0"/>
              </a:spcAft>
              <a:buNone/>
            </a:pPr>
            <a:r>
              <a:rPr lang="en-US" dirty="0"/>
              <a:t>2. High School Success Eligibility Requirements </a:t>
            </a:r>
            <a:endParaRPr dirty="0"/>
          </a:p>
          <a:p>
            <a:pPr marL="0" lvl="0" indent="0" algn="l" rtl="0">
              <a:spcBef>
                <a:spcPts val="0"/>
              </a:spcBef>
              <a:spcAft>
                <a:spcPts val="0"/>
              </a:spcAft>
              <a:buNone/>
            </a:pPr>
            <a:r>
              <a:rPr lang="en-US" dirty="0"/>
              <a:t>3. State CTE Perkins Performance Targets </a:t>
            </a:r>
            <a:endParaRPr dirty="0"/>
          </a:p>
          <a:p>
            <a:pPr marL="0" lvl="0" indent="0" algn="l" rtl="0">
              <a:spcBef>
                <a:spcPts val="0"/>
              </a:spcBef>
              <a:spcAft>
                <a:spcPts val="0"/>
              </a:spcAft>
              <a:buNone/>
            </a:pPr>
            <a:r>
              <a:rPr lang="en-US" dirty="0"/>
              <a:t>4. Progress Markers </a:t>
            </a:r>
            <a:endParaRPr dirty="0"/>
          </a:p>
          <a:p>
            <a:pPr marL="0" lvl="0" indent="0" algn="l" rtl="0">
              <a:spcBef>
                <a:spcPts val="0"/>
              </a:spcBef>
              <a:spcAft>
                <a:spcPts val="0"/>
              </a:spcAft>
              <a:buNone/>
            </a:pPr>
            <a:r>
              <a:rPr lang="en-US" dirty="0"/>
              <a:t>5. Local Optional Metrics </a:t>
            </a:r>
            <a:endParaRPr dirty="0"/>
          </a:p>
          <a:p>
            <a:pPr marL="0" lvl="0" indent="0" algn="l" rtl="0">
              <a:spcBef>
                <a:spcPts val="0"/>
              </a:spcBef>
              <a:spcAft>
                <a:spcPts val="0"/>
              </a:spcAft>
              <a:buNone/>
            </a:pPr>
            <a:r>
              <a:rPr lang="en-US" dirty="0"/>
              <a:t>6. Quarterly and Financial Reporting </a:t>
            </a:r>
            <a:endParaRPr dirty="0"/>
          </a:p>
          <a:p>
            <a:pPr marL="0" lvl="0" indent="0" algn="l" rtl="0">
              <a:spcBef>
                <a:spcPts val="0"/>
              </a:spcBef>
              <a:spcAft>
                <a:spcPts val="0"/>
              </a:spcAft>
              <a:buNone/>
            </a:pPr>
            <a:r>
              <a:rPr lang="en-US" dirty="0"/>
              <a:t>7. Annual Reporting 8. Auditing (SIA funds only) </a:t>
            </a:r>
            <a:endParaRPr dirty="0"/>
          </a:p>
          <a:p>
            <a:pPr marL="0" lvl="0" indent="0" algn="l" rtl="0">
              <a:spcBef>
                <a:spcPts val="0"/>
              </a:spcBef>
              <a:spcAft>
                <a:spcPts val="0"/>
              </a:spcAft>
              <a:buNone/>
            </a:pPr>
            <a:r>
              <a:rPr lang="en-US" dirty="0"/>
              <a:t>9. Performance Reviews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Here’s one way to visualize how these evaluation components fit together:</a:t>
            </a:r>
            <a:endParaRPr dirty="0"/>
          </a:p>
        </p:txBody>
      </p:sp>
      <p:sp>
        <p:nvSpPr>
          <p:cNvPr id="293" name="Google Shape;293;g300a6817c19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00a6817c1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00a6817c19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[Only use this slide if you are receiving SIA Funds]</a:t>
            </a:r>
            <a:endParaRPr/>
          </a:p>
        </p:txBody>
      </p:sp>
      <p:sp>
        <p:nvSpPr>
          <p:cNvPr id="301" name="Google Shape;301;g300a6817c19_1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92ece01da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92ece01da8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g292ece01da8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92ece01da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92ece01da8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92ece01da8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92ece01da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92ece01da8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292ece01da8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09969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3"/>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07" name="Google Shape;107;p1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08" name="Google Shape;108;p13"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09" name="Google Shape;109;p1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0" name="Google Shape;110;p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111"/>
        <p:cNvGrpSpPr/>
        <p:nvPr/>
      </p:nvGrpSpPr>
      <p:grpSpPr>
        <a:xfrm>
          <a:off x="0" y="0"/>
          <a:ext cx="0" cy="0"/>
          <a:chOff x="0" y="0"/>
          <a:chExt cx="0" cy="0"/>
        </a:xfrm>
      </p:grpSpPr>
      <p:sp>
        <p:nvSpPr>
          <p:cNvPr id="112" name="Google Shape;112;p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4"/>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5" name="Google Shape;115;p1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1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17" name="Google Shape;117;p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118"/>
        <p:cNvGrpSpPr/>
        <p:nvPr/>
      </p:nvGrpSpPr>
      <p:grpSpPr>
        <a:xfrm>
          <a:off x="0" y="0"/>
          <a:ext cx="0" cy="0"/>
          <a:chOff x="0" y="0"/>
          <a:chExt cx="0" cy="0"/>
        </a:xfrm>
      </p:grpSpPr>
      <p:sp>
        <p:nvSpPr>
          <p:cNvPr id="119" name="Google Shape;119;p1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5"/>
          <p:cNvSpPr/>
          <p:nvPr/>
        </p:nvSpPr>
        <p:spPr>
          <a:xfrm>
            <a:off x="206187" y="2488757"/>
            <a:ext cx="117750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21" name="Google Shape;121;p15"/>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2" name="Google Shape;122;p15"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23" name="Google Shape;123;p1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24" name="Google Shape;124;p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125"/>
        <p:cNvGrpSpPr/>
        <p:nvPr/>
      </p:nvGrpSpPr>
      <p:grpSpPr>
        <a:xfrm>
          <a:off x="0" y="0"/>
          <a:ext cx="0" cy="0"/>
          <a:chOff x="0" y="0"/>
          <a:chExt cx="0" cy="0"/>
        </a:xfrm>
      </p:grpSpPr>
      <p:sp>
        <p:nvSpPr>
          <p:cNvPr id="126" name="Google Shape;126;p1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6"/>
          <p:cNvSpPr/>
          <p:nvPr/>
        </p:nvSpPr>
        <p:spPr>
          <a:xfrm>
            <a:off x="206188" y="215153"/>
            <a:ext cx="11775000" cy="1397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1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9" name="Google Shape;129;p1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1" name="Google Shape;131;p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1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 name="Google Shape;135;p1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36" name="Google Shape;136;p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37"/>
        <p:cNvGrpSpPr/>
        <p:nvPr/>
      </p:nvGrpSpPr>
      <p:grpSpPr>
        <a:xfrm>
          <a:off x="0" y="0"/>
          <a:ext cx="0" cy="0"/>
          <a:chOff x="0" y="0"/>
          <a:chExt cx="0" cy="0"/>
        </a:xfrm>
      </p:grpSpPr>
      <p:sp>
        <p:nvSpPr>
          <p:cNvPr id="138" name="Google Shape;138;p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8"/>
          <p:cNvSpPr/>
          <p:nvPr/>
        </p:nvSpPr>
        <p:spPr>
          <a:xfrm>
            <a:off x="206187" y="2488757"/>
            <a:ext cx="117750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40" name="Google Shape;140;p18"/>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41" name="Google Shape;141;p18"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42" name="Google Shape;142;p1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43" name="Google Shape;143;p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4"/>
        <p:cNvGrpSpPr/>
        <p:nvPr/>
      </p:nvGrpSpPr>
      <p:grpSpPr>
        <a:xfrm>
          <a:off x="0" y="0"/>
          <a:ext cx="0" cy="0"/>
          <a:chOff x="0" y="0"/>
          <a:chExt cx="0" cy="0"/>
        </a:xfrm>
      </p:grpSpPr>
      <p:sp>
        <p:nvSpPr>
          <p:cNvPr id="145" name="Google Shape;145;p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9"/>
          <p:cNvSpPr/>
          <p:nvPr/>
        </p:nvSpPr>
        <p:spPr>
          <a:xfrm>
            <a:off x="206188" y="215153"/>
            <a:ext cx="11775000" cy="1397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8" name="Google Shape;148;p1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19"/>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0" name="Google Shape;150;p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51"/>
        <p:cNvGrpSpPr/>
        <p:nvPr/>
      </p:nvGrpSpPr>
      <p:grpSpPr>
        <a:xfrm>
          <a:off x="0" y="0"/>
          <a:ext cx="0" cy="0"/>
          <a:chOff x="0" y="0"/>
          <a:chExt cx="0" cy="0"/>
        </a:xfrm>
      </p:grpSpPr>
      <p:sp>
        <p:nvSpPr>
          <p:cNvPr id="152" name="Google Shape;152;p2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4" name="Google Shape;154;p2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55" name="Google Shape;155;p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56"/>
        <p:cNvGrpSpPr/>
        <p:nvPr/>
      </p:nvGrpSpPr>
      <p:grpSpPr>
        <a:xfrm>
          <a:off x="0" y="0"/>
          <a:ext cx="0" cy="0"/>
          <a:chOff x="0" y="0"/>
          <a:chExt cx="0" cy="0"/>
        </a:xfrm>
      </p:grpSpPr>
      <p:sp>
        <p:nvSpPr>
          <p:cNvPr id="157" name="Google Shape;157;p2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21"/>
          <p:cNvSpPr/>
          <p:nvPr/>
        </p:nvSpPr>
        <p:spPr>
          <a:xfrm>
            <a:off x="206187" y="2488757"/>
            <a:ext cx="117750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9" name="Google Shape;159;p21"/>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2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2" name="Google Shape;162;p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63" name="Google Shape;163;p21"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64" name="Google Shape;164;p2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8" name="Google Shape;168;p2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69" name="Google Shape;169;p2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70"/>
        <p:cNvGrpSpPr/>
        <p:nvPr/>
      </p:nvGrpSpPr>
      <p:grpSpPr>
        <a:xfrm>
          <a:off x="0" y="0"/>
          <a:ext cx="0" cy="0"/>
          <a:chOff x="0" y="0"/>
          <a:chExt cx="0" cy="0"/>
        </a:xfrm>
      </p:grpSpPr>
      <p:sp>
        <p:nvSpPr>
          <p:cNvPr id="171" name="Google Shape;171;p2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23"/>
          <p:cNvSpPr/>
          <p:nvPr/>
        </p:nvSpPr>
        <p:spPr>
          <a:xfrm>
            <a:off x="206188" y="215153"/>
            <a:ext cx="11775000" cy="1397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4" name="Google Shape;174;p2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2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76" name="Google Shape;176;p2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77"/>
        <p:cNvGrpSpPr/>
        <p:nvPr/>
      </p:nvGrpSpPr>
      <p:grpSpPr>
        <a:xfrm>
          <a:off x="0" y="0"/>
          <a:ext cx="0" cy="0"/>
          <a:chOff x="0" y="0"/>
          <a:chExt cx="0" cy="0"/>
        </a:xfrm>
      </p:grpSpPr>
      <p:sp>
        <p:nvSpPr>
          <p:cNvPr id="178" name="Google Shape;178;p2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80" name="Google Shape;180;p2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2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2" name="Google Shape;182;p2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83" name="Google Shape;183;p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184"/>
        <p:cNvGrpSpPr/>
        <p:nvPr/>
      </p:nvGrpSpPr>
      <p:grpSpPr>
        <a:xfrm>
          <a:off x="0" y="0"/>
          <a:ext cx="0" cy="0"/>
          <a:chOff x="0" y="0"/>
          <a:chExt cx="0" cy="0"/>
        </a:xfrm>
      </p:grpSpPr>
      <p:sp>
        <p:nvSpPr>
          <p:cNvPr id="185" name="Google Shape;185;p2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25"/>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87" name="Google Shape;187;p25"/>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88" name="Google Shape;188;p25"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189" name="Google Shape;189;p2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190" name="Google Shape;190;p2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191"/>
        <p:cNvGrpSpPr/>
        <p:nvPr/>
      </p:nvGrpSpPr>
      <p:grpSpPr>
        <a:xfrm>
          <a:off x="0" y="0"/>
          <a:ext cx="0" cy="0"/>
          <a:chOff x="0" y="0"/>
          <a:chExt cx="0" cy="0"/>
        </a:xfrm>
      </p:grpSpPr>
      <p:sp>
        <p:nvSpPr>
          <p:cNvPr id="192" name="Google Shape;192;p2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93" name="Google Shape;193;p26"/>
          <p:cNvSpPr/>
          <p:nvPr/>
        </p:nvSpPr>
        <p:spPr>
          <a:xfrm>
            <a:off x="206188" y="215153"/>
            <a:ext cx="11774700" cy="1397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194" name="Google Shape;194;p2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95" name="Google Shape;195;p2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2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197" name="Google Shape;197;p2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2_Blank 1">
  <p:cSld name="2_Blank">
    <p:bg>
      <p:bgPr>
        <a:solidFill>
          <a:schemeClr val="lt1"/>
        </a:solidFill>
        <a:effectLst/>
      </p:bgPr>
    </p:bg>
    <p:spTree>
      <p:nvGrpSpPr>
        <p:cNvPr id="1" name="Shape 198"/>
        <p:cNvGrpSpPr/>
        <p:nvPr/>
      </p:nvGrpSpPr>
      <p:grpSpPr>
        <a:xfrm>
          <a:off x="0" y="0"/>
          <a:ext cx="0" cy="0"/>
          <a:chOff x="0" y="0"/>
          <a:chExt cx="0" cy="0"/>
        </a:xfrm>
      </p:grpSpPr>
      <p:sp>
        <p:nvSpPr>
          <p:cNvPr id="199" name="Google Shape;199;p27"/>
          <p:cNvSpPr txBox="1">
            <a:spLocks noGrp="1"/>
          </p:cNvSpPr>
          <p:nvPr>
            <p:ph type="title"/>
          </p:nvPr>
        </p:nvSpPr>
        <p:spPr>
          <a:xfrm>
            <a:off x="0" y="1028295"/>
            <a:ext cx="9536400" cy="1013100"/>
          </a:xfrm>
          <a:prstGeom prst="rect">
            <a:avLst/>
          </a:prstGeom>
          <a:noFill/>
          <a:ln>
            <a:noFill/>
          </a:ln>
        </p:spPr>
        <p:txBody>
          <a:bodyPr spcFirstLastPara="1" wrap="square" lIns="121900" tIns="60925" rIns="121900" bIns="60925" anchor="ctr" anchorCtr="0">
            <a:normAutofit/>
          </a:bodyPr>
          <a:lstStyle>
            <a:lvl1pPr lvl="0" algn="l" rtl="0">
              <a:lnSpc>
                <a:spcPct val="90000"/>
              </a:lnSpc>
              <a:spcBef>
                <a:spcPts val="0"/>
              </a:spcBef>
              <a:spcAft>
                <a:spcPts val="0"/>
              </a:spcAft>
              <a:buClr>
                <a:schemeClr val="lt1"/>
              </a:buClr>
              <a:buSzPts val="4800"/>
              <a:buFont typeface="Calibri"/>
              <a:buNone/>
              <a:defRPr sz="48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00" name="Google Shape;200;p27" descr="Decorative geometric pattern"/>
          <p:cNvPicPr preferRelativeResize="0"/>
          <p:nvPr/>
        </p:nvPicPr>
        <p:blipFill rotWithShape="1">
          <a:blip r:embed="rId2">
            <a:alphaModFix/>
          </a:blip>
          <a:srcRect/>
          <a:stretch/>
        </p:blipFill>
        <p:spPr>
          <a:xfrm>
            <a:off x="0" y="0"/>
            <a:ext cx="12192001" cy="6494851"/>
          </a:xfrm>
          <a:prstGeom prst="rect">
            <a:avLst/>
          </a:prstGeom>
          <a:noFill/>
          <a:ln>
            <a:noFill/>
          </a:ln>
        </p:spPr>
      </p:pic>
      <p:sp>
        <p:nvSpPr>
          <p:cNvPr id="201" name="Google Shape;201;p27"/>
          <p:cNvSpPr txBox="1"/>
          <p:nvPr/>
        </p:nvSpPr>
        <p:spPr>
          <a:xfrm>
            <a:off x="0" y="1034505"/>
            <a:ext cx="12192000" cy="9495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l" rtl="0">
              <a:lnSpc>
                <a:spcPct val="90000"/>
              </a:lnSpc>
              <a:spcBef>
                <a:spcPts val="0"/>
              </a:spcBef>
              <a:spcAft>
                <a:spcPts val="0"/>
              </a:spcAft>
              <a:buClr>
                <a:schemeClr val="dk1"/>
              </a:buClr>
              <a:buSzPts val="2100"/>
              <a:buFont typeface="Calibri"/>
              <a:buNone/>
            </a:pPr>
            <a:endParaRPr sz="2100" b="1" i="0" u="none" strike="noStrike" cap="none">
              <a:solidFill>
                <a:srgbClr val="FFFFFF"/>
              </a:solidFill>
              <a:latin typeface="Calibri"/>
              <a:ea typeface="Calibri"/>
              <a:cs typeface="Calibri"/>
              <a:sym typeface="Calibri"/>
            </a:endParaRPr>
          </a:p>
        </p:txBody>
      </p:sp>
      <p:pic>
        <p:nvPicPr>
          <p:cNvPr id="202" name="Google Shape;202;p27" descr="Decorative blue bar"/>
          <p:cNvPicPr preferRelativeResize="0"/>
          <p:nvPr/>
        </p:nvPicPr>
        <p:blipFill rotWithShape="1">
          <a:blip r:embed="rId3">
            <a:alphaModFix/>
          </a:blip>
          <a:srcRect/>
          <a:stretch/>
        </p:blipFill>
        <p:spPr>
          <a:xfrm>
            <a:off x="0" y="6494854"/>
            <a:ext cx="12192001" cy="368372"/>
          </a:xfrm>
          <a:prstGeom prst="rect">
            <a:avLst/>
          </a:prstGeom>
          <a:noFill/>
          <a:ln>
            <a:noFill/>
          </a:ln>
        </p:spPr>
      </p:pic>
      <p:pic>
        <p:nvPicPr>
          <p:cNvPr id="203" name="Google Shape;203;p27" descr="Oregon Department of Education Logo"/>
          <p:cNvPicPr preferRelativeResize="0"/>
          <p:nvPr/>
        </p:nvPicPr>
        <p:blipFill rotWithShape="1">
          <a:blip r:embed="rId4">
            <a:alphaModFix/>
          </a:blip>
          <a:srcRect/>
          <a:stretch/>
        </p:blipFill>
        <p:spPr>
          <a:xfrm>
            <a:off x="-120815" y="53562"/>
            <a:ext cx="1972448" cy="980912"/>
          </a:xfrm>
          <a:prstGeom prst="rect">
            <a:avLst/>
          </a:prstGeom>
          <a:noFill/>
          <a:ln>
            <a:noFill/>
          </a:ln>
        </p:spPr>
      </p:pic>
      <p:sp>
        <p:nvSpPr>
          <p:cNvPr id="204" name="Google Shape;204;p27"/>
          <p:cNvSpPr txBox="1">
            <a:spLocks noGrp="1"/>
          </p:cNvSpPr>
          <p:nvPr>
            <p:ph type="sldNum" idx="12"/>
          </p:nvPr>
        </p:nvSpPr>
        <p:spPr>
          <a:xfrm>
            <a:off x="8610600" y="6492537"/>
            <a:ext cx="2743200"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sz="1600" b="0" i="0" u="none" strike="noStrike" cap="none">
                <a:solidFill>
                  <a:schemeClr val="lt1"/>
                </a:solidFill>
                <a:latin typeface="Calibri"/>
                <a:ea typeface="Calibri"/>
                <a:cs typeface="Calibri"/>
                <a:sym typeface="Calibri"/>
              </a:defRPr>
            </a:lvl1pPr>
            <a:lvl2pPr marL="0" lvl="1" indent="0" algn="r" rtl="0">
              <a:spcBef>
                <a:spcPts val="0"/>
              </a:spcBef>
              <a:buNone/>
              <a:defRPr sz="1600" b="0" i="0" u="none" strike="noStrike" cap="none">
                <a:solidFill>
                  <a:schemeClr val="lt1"/>
                </a:solidFill>
                <a:latin typeface="Calibri"/>
                <a:ea typeface="Calibri"/>
                <a:cs typeface="Calibri"/>
                <a:sym typeface="Calibri"/>
              </a:defRPr>
            </a:lvl2pPr>
            <a:lvl3pPr marL="0" lvl="2" indent="0" algn="r" rtl="0">
              <a:spcBef>
                <a:spcPts val="0"/>
              </a:spcBef>
              <a:buNone/>
              <a:defRPr sz="1600" b="0" i="0" u="none" strike="noStrike" cap="none">
                <a:solidFill>
                  <a:schemeClr val="lt1"/>
                </a:solidFill>
                <a:latin typeface="Calibri"/>
                <a:ea typeface="Calibri"/>
                <a:cs typeface="Calibri"/>
                <a:sym typeface="Calibri"/>
              </a:defRPr>
            </a:lvl3pPr>
            <a:lvl4pPr marL="0" lvl="3" indent="0" algn="r" rtl="0">
              <a:spcBef>
                <a:spcPts val="0"/>
              </a:spcBef>
              <a:buNone/>
              <a:defRPr sz="1600" b="0" i="0" u="none" strike="noStrike" cap="none">
                <a:solidFill>
                  <a:schemeClr val="lt1"/>
                </a:solidFill>
                <a:latin typeface="Calibri"/>
                <a:ea typeface="Calibri"/>
                <a:cs typeface="Calibri"/>
                <a:sym typeface="Calibri"/>
              </a:defRPr>
            </a:lvl4pPr>
            <a:lvl5pPr marL="0" lvl="4" indent="0" algn="r" rtl="0">
              <a:spcBef>
                <a:spcPts val="0"/>
              </a:spcBef>
              <a:buNone/>
              <a:defRPr sz="1600" b="0" i="0" u="none" strike="noStrike" cap="none">
                <a:solidFill>
                  <a:schemeClr val="lt1"/>
                </a:solidFill>
                <a:latin typeface="Calibri"/>
                <a:ea typeface="Calibri"/>
                <a:cs typeface="Calibri"/>
                <a:sym typeface="Calibri"/>
              </a:defRPr>
            </a:lvl5pPr>
            <a:lvl6pPr marL="0" lvl="5" indent="0" algn="r" rtl="0">
              <a:spcBef>
                <a:spcPts val="0"/>
              </a:spcBef>
              <a:buNone/>
              <a:defRPr sz="1600" b="0" i="0" u="none" strike="noStrike" cap="none">
                <a:solidFill>
                  <a:schemeClr val="lt1"/>
                </a:solidFill>
                <a:latin typeface="Calibri"/>
                <a:ea typeface="Calibri"/>
                <a:cs typeface="Calibri"/>
                <a:sym typeface="Calibri"/>
              </a:defRPr>
            </a:lvl6pPr>
            <a:lvl7pPr marL="0" lvl="6" indent="0" algn="r" rtl="0">
              <a:spcBef>
                <a:spcPts val="0"/>
              </a:spcBef>
              <a:buNone/>
              <a:defRPr sz="1600" b="0" i="0" u="none" strike="noStrike" cap="none">
                <a:solidFill>
                  <a:schemeClr val="lt1"/>
                </a:solidFill>
                <a:latin typeface="Calibri"/>
                <a:ea typeface="Calibri"/>
                <a:cs typeface="Calibri"/>
                <a:sym typeface="Calibri"/>
              </a:defRPr>
            </a:lvl7pPr>
            <a:lvl8pPr marL="0" lvl="7" indent="0" algn="r" rtl="0">
              <a:spcBef>
                <a:spcPts val="0"/>
              </a:spcBef>
              <a:buNone/>
              <a:defRPr sz="1600" b="0" i="0" u="none" strike="noStrike" cap="none">
                <a:solidFill>
                  <a:schemeClr val="lt1"/>
                </a:solidFill>
                <a:latin typeface="Calibri"/>
                <a:ea typeface="Calibri"/>
                <a:cs typeface="Calibri"/>
                <a:sym typeface="Calibri"/>
              </a:defRPr>
            </a:lvl8pPr>
            <a:lvl9pPr marL="0" lvl="8" indent="0" algn="r" rtl="0">
              <a:spcBef>
                <a:spcPts val="0"/>
              </a:spcBef>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27"/>
          <p:cNvSpPr txBox="1">
            <a:spLocks noGrp="1"/>
          </p:cNvSpPr>
          <p:nvPr>
            <p:ph type="subTitle" idx="1"/>
          </p:nvPr>
        </p:nvSpPr>
        <p:spPr>
          <a:xfrm>
            <a:off x="1318788" y="2809827"/>
            <a:ext cx="9144000" cy="1655700"/>
          </a:xfrm>
          <a:prstGeom prst="rect">
            <a:avLst/>
          </a:prstGeom>
          <a:noFill/>
          <a:ln>
            <a:noFill/>
          </a:ln>
        </p:spPr>
        <p:txBody>
          <a:bodyPr spcFirstLastPara="1" wrap="square" lIns="121900" tIns="60925" rIns="121900" bIns="60925" anchor="t" anchorCtr="0">
            <a:normAutofit/>
          </a:bodyPr>
          <a:lstStyle>
            <a:lvl1pPr lvl="0" algn="ctr" rtl="0">
              <a:lnSpc>
                <a:spcPct val="90000"/>
              </a:lnSpc>
              <a:spcBef>
                <a:spcPts val="1300"/>
              </a:spcBef>
              <a:spcAft>
                <a:spcPts val="0"/>
              </a:spcAft>
              <a:buClr>
                <a:schemeClr val="dk1"/>
              </a:buClr>
              <a:buSzPts val="3200"/>
              <a:buNone/>
              <a:defRPr sz="3200"/>
            </a:lvl1pPr>
            <a:lvl2pPr lvl="1" algn="ctr" rtl="0">
              <a:lnSpc>
                <a:spcPct val="90000"/>
              </a:lnSpc>
              <a:spcBef>
                <a:spcPts val="700"/>
              </a:spcBef>
              <a:spcAft>
                <a:spcPts val="0"/>
              </a:spcAft>
              <a:buClr>
                <a:schemeClr val="dk1"/>
              </a:buClr>
              <a:buSzPts val="2700"/>
              <a:buNone/>
              <a:defRPr sz="2700"/>
            </a:lvl2pPr>
            <a:lvl3pPr lvl="2" algn="ctr" rtl="0">
              <a:lnSpc>
                <a:spcPct val="90000"/>
              </a:lnSpc>
              <a:spcBef>
                <a:spcPts val="700"/>
              </a:spcBef>
              <a:spcAft>
                <a:spcPts val="0"/>
              </a:spcAft>
              <a:buClr>
                <a:schemeClr val="dk1"/>
              </a:buClr>
              <a:buSzPts val="2400"/>
              <a:buNone/>
              <a:defRPr sz="2400"/>
            </a:lvl3pPr>
            <a:lvl4pPr lvl="3" algn="ctr" rtl="0">
              <a:lnSpc>
                <a:spcPct val="90000"/>
              </a:lnSpc>
              <a:spcBef>
                <a:spcPts val="700"/>
              </a:spcBef>
              <a:spcAft>
                <a:spcPts val="0"/>
              </a:spcAft>
              <a:buClr>
                <a:schemeClr val="dk1"/>
              </a:buClr>
              <a:buSzPts val="2100"/>
              <a:buNone/>
              <a:defRPr sz="2100"/>
            </a:lvl4pPr>
            <a:lvl5pPr lvl="4" algn="ctr" rtl="0">
              <a:lnSpc>
                <a:spcPct val="90000"/>
              </a:lnSpc>
              <a:spcBef>
                <a:spcPts val="700"/>
              </a:spcBef>
              <a:spcAft>
                <a:spcPts val="0"/>
              </a:spcAft>
              <a:buClr>
                <a:schemeClr val="dk1"/>
              </a:buClr>
              <a:buSzPts val="2100"/>
              <a:buNone/>
              <a:defRPr sz="2100"/>
            </a:lvl5pPr>
            <a:lvl6pPr lvl="5" algn="ctr" rtl="0">
              <a:lnSpc>
                <a:spcPct val="90000"/>
              </a:lnSpc>
              <a:spcBef>
                <a:spcPts val="700"/>
              </a:spcBef>
              <a:spcAft>
                <a:spcPts val="0"/>
              </a:spcAft>
              <a:buClr>
                <a:schemeClr val="dk1"/>
              </a:buClr>
              <a:buSzPts val="2100"/>
              <a:buNone/>
              <a:defRPr sz="2100"/>
            </a:lvl6pPr>
            <a:lvl7pPr lvl="6" algn="ctr" rtl="0">
              <a:lnSpc>
                <a:spcPct val="90000"/>
              </a:lnSpc>
              <a:spcBef>
                <a:spcPts val="700"/>
              </a:spcBef>
              <a:spcAft>
                <a:spcPts val="0"/>
              </a:spcAft>
              <a:buClr>
                <a:schemeClr val="dk1"/>
              </a:buClr>
              <a:buSzPts val="2100"/>
              <a:buNone/>
              <a:defRPr sz="2100"/>
            </a:lvl7pPr>
            <a:lvl8pPr lvl="7" algn="ctr" rtl="0">
              <a:lnSpc>
                <a:spcPct val="90000"/>
              </a:lnSpc>
              <a:spcBef>
                <a:spcPts val="700"/>
              </a:spcBef>
              <a:spcAft>
                <a:spcPts val="0"/>
              </a:spcAft>
              <a:buClr>
                <a:schemeClr val="dk1"/>
              </a:buClr>
              <a:buSzPts val="2100"/>
              <a:buNone/>
              <a:defRPr sz="2100"/>
            </a:lvl8pPr>
            <a:lvl9pPr lvl="8" algn="ctr" rtl="0">
              <a:lnSpc>
                <a:spcPct val="90000"/>
              </a:lnSpc>
              <a:spcBef>
                <a:spcPts val="700"/>
              </a:spcBef>
              <a:spcAft>
                <a:spcPts val="0"/>
              </a:spcAft>
              <a:buClr>
                <a:schemeClr val="dk1"/>
              </a:buClr>
              <a:buSzPts val="2100"/>
              <a:buNone/>
              <a:defRPr sz="21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206"/>
        <p:cNvGrpSpPr/>
        <p:nvPr/>
      </p:nvGrpSpPr>
      <p:grpSpPr>
        <a:xfrm>
          <a:off x="0" y="0"/>
          <a:ext cx="0" cy="0"/>
          <a:chOff x="0" y="0"/>
          <a:chExt cx="0" cy="0"/>
        </a:xfrm>
      </p:grpSpPr>
      <p:sp>
        <p:nvSpPr>
          <p:cNvPr id="207" name="Google Shape;207;p2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208" name="Google Shape;208;p2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209" name="Google Shape;209;p2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210" name="Google Shape;210;p2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211"/>
        <p:cNvGrpSpPr/>
        <p:nvPr/>
      </p:nvGrpSpPr>
      <p:grpSpPr>
        <a:xfrm>
          <a:off x="0" y="0"/>
          <a:ext cx="0" cy="0"/>
          <a:chOff x="0" y="0"/>
          <a:chExt cx="0" cy="0"/>
        </a:xfrm>
      </p:grpSpPr>
      <p:sp>
        <p:nvSpPr>
          <p:cNvPr id="212" name="Google Shape;212;p2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213" name="Google Shape;213;p2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p2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215" name="Google Shape;215;p2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216"/>
        <p:cNvGrpSpPr/>
        <p:nvPr/>
      </p:nvGrpSpPr>
      <p:grpSpPr>
        <a:xfrm>
          <a:off x="0" y="0"/>
          <a:ext cx="0" cy="0"/>
          <a:chOff x="0" y="0"/>
          <a:chExt cx="0" cy="0"/>
        </a:xfrm>
      </p:grpSpPr>
      <p:sp>
        <p:nvSpPr>
          <p:cNvPr id="217" name="Google Shape;217;p3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18" name="Google Shape;218;p3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9" name="Google Shape;219;p30"/>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0" name="Google Shape;220;p3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221"/>
        <p:cNvGrpSpPr/>
        <p:nvPr/>
      </p:nvGrpSpPr>
      <p:grpSpPr>
        <a:xfrm>
          <a:off x="0" y="0"/>
          <a:ext cx="0" cy="0"/>
          <a:chOff x="0" y="0"/>
          <a:chExt cx="0" cy="0"/>
        </a:xfrm>
      </p:grpSpPr>
      <p:sp>
        <p:nvSpPr>
          <p:cNvPr id="222" name="Google Shape;222;p3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3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4" name="Google Shape;224;p3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25" name="Google Shape;225;p3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226"/>
        <p:cNvGrpSpPr/>
        <p:nvPr/>
      </p:nvGrpSpPr>
      <p:grpSpPr>
        <a:xfrm>
          <a:off x="0" y="0"/>
          <a:ext cx="0" cy="0"/>
          <a:chOff x="0" y="0"/>
          <a:chExt cx="0" cy="0"/>
        </a:xfrm>
      </p:grpSpPr>
      <p:sp>
        <p:nvSpPr>
          <p:cNvPr id="227" name="Google Shape;227;p3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32"/>
          <p:cNvSpPr/>
          <p:nvPr/>
        </p:nvSpPr>
        <p:spPr>
          <a:xfrm>
            <a:off x="206188" y="5948082"/>
            <a:ext cx="117750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9" name="Google Shape;229;p3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30" name="Google Shape;230;p3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400"/>
              <a:buFont typeface="Calibri"/>
              <a:buNone/>
              <a:defRPr sz="5400">
                <a:solidFill>
                  <a:schemeClr val="accent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1" name="Google Shape;231;p3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232" name="Google Shape;232;p32"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
        <p:nvSpPr>
          <p:cNvPr id="233" name="Google Shape;233;p32"/>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34" name="Google Shape;234;p3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35"/>
        <p:cNvGrpSpPr/>
        <p:nvPr/>
      </p:nvGrpSpPr>
      <p:grpSpPr>
        <a:xfrm>
          <a:off x="0" y="0"/>
          <a:ext cx="0" cy="0"/>
          <a:chOff x="0" y="0"/>
          <a:chExt cx="0" cy="0"/>
        </a:xfrm>
      </p:grpSpPr>
      <p:sp>
        <p:nvSpPr>
          <p:cNvPr id="236" name="Google Shape;236;p33"/>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37" name="Google Shape;237;p33"/>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8" name="Google Shape;238;p33"/>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39" name="Google Shape;239;p33"/>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 name="Google Shape;240;p3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p33"/>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2" name="Google Shape;242;p3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5" name="Google Shape;245;p3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6" name="Google Shape;246;p3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7" name="Google Shape;247;p34"/>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48" name="Google Shape;248;p3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249"/>
        <p:cNvGrpSpPr/>
        <p:nvPr/>
      </p:nvGrpSpPr>
      <p:grpSpPr>
        <a:xfrm>
          <a:off x="0" y="0"/>
          <a:ext cx="0" cy="0"/>
          <a:chOff x="0" y="0"/>
          <a:chExt cx="0" cy="0"/>
        </a:xfrm>
      </p:grpSpPr>
      <p:sp>
        <p:nvSpPr>
          <p:cNvPr id="250" name="Google Shape;250;p3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v</a:t>
            </a:r>
            <a:endParaRPr/>
          </a:p>
        </p:txBody>
      </p:sp>
      <p:sp>
        <p:nvSpPr>
          <p:cNvPr id="251" name="Google Shape;251;p35"/>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2" name="Google Shape;252;p35"/>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53" name="Google Shape;253;p3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254"/>
        <p:cNvGrpSpPr/>
        <p:nvPr/>
      </p:nvGrpSpPr>
      <p:grpSpPr>
        <a:xfrm>
          <a:off x="0" y="0"/>
          <a:ext cx="0" cy="0"/>
          <a:chOff x="0" y="0"/>
          <a:chExt cx="0" cy="0"/>
        </a:xfrm>
      </p:grpSpPr>
      <p:sp>
        <p:nvSpPr>
          <p:cNvPr id="255" name="Google Shape;255;p3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36"/>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36"/>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8" name="Google Shape;258;p36"/>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59" name="Google Shape;259;p36"/>
          <p:cNvSpPr>
            <a:spLocks noGrp="1"/>
          </p:cNvSpPr>
          <p:nvPr>
            <p:ph type="pic" idx="2"/>
          </p:nvPr>
        </p:nvSpPr>
        <p:spPr>
          <a:xfrm>
            <a:off x="717177" y="3540125"/>
            <a:ext cx="3931800" cy="2320800"/>
          </a:xfrm>
          <a:prstGeom prst="rect">
            <a:avLst/>
          </a:prstGeom>
          <a:noFill/>
          <a:ln>
            <a:noFill/>
          </a:ln>
        </p:spPr>
      </p:sp>
      <p:sp>
        <p:nvSpPr>
          <p:cNvPr id="260" name="Google Shape;260;p36"/>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1" name="Google Shape;261;p3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262"/>
        <p:cNvGrpSpPr/>
        <p:nvPr/>
      </p:nvGrpSpPr>
      <p:grpSpPr>
        <a:xfrm>
          <a:off x="0" y="0"/>
          <a:ext cx="0" cy="0"/>
          <a:chOff x="0" y="0"/>
          <a:chExt cx="0" cy="0"/>
        </a:xfrm>
      </p:grpSpPr>
      <p:sp>
        <p:nvSpPr>
          <p:cNvPr id="263" name="Google Shape;263;p3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7"/>
          <p:cNvSpPr/>
          <p:nvPr/>
        </p:nvSpPr>
        <p:spPr>
          <a:xfrm>
            <a:off x="206187" y="2488757"/>
            <a:ext cx="117750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65" name="Google Shape;265;p37"/>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6" name="Google Shape;266;p37"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
        <p:nvSpPr>
          <p:cNvPr id="267" name="Google Shape;267;p37"/>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68" name="Google Shape;268;p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269"/>
        <p:cNvGrpSpPr/>
        <p:nvPr/>
      </p:nvGrpSpPr>
      <p:grpSpPr>
        <a:xfrm>
          <a:off x="0" y="0"/>
          <a:ext cx="0" cy="0"/>
          <a:chOff x="0" y="0"/>
          <a:chExt cx="0" cy="0"/>
        </a:xfrm>
      </p:grpSpPr>
      <p:sp>
        <p:nvSpPr>
          <p:cNvPr id="270" name="Google Shape;270;p3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1" name="Google Shape;271;p38"/>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2" name="Google Shape;272;p38"/>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273" name="Google Shape;273;p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39">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842700" y="5279830"/>
            <a:ext cx="10784400" cy="1026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1"/>
              </a:buClr>
              <a:buSzPct val="122727"/>
              <a:buFont typeface="Calibri"/>
              <a:buNone/>
            </a:pPr>
            <a:r>
              <a:rPr lang="en-US" dirty="0"/>
              <a:t>23-24 Integrated Programs</a:t>
            </a:r>
            <a:endParaRPr dirty="0"/>
          </a:p>
          <a:p>
            <a:pPr marL="0" lvl="0" indent="0" algn="ctr" rtl="0">
              <a:lnSpc>
                <a:spcPct val="90000"/>
              </a:lnSpc>
              <a:spcBef>
                <a:spcPts val="0"/>
              </a:spcBef>
              <a:spcAft>
                <a:spcPts val="0"/>
              </a:spcAft>
              <a:buClr>
                <a:schemeClr val="accent1"/>
              </a:buClr>
              <a:buSzPct val="122727"/>
              <a:buFont typeface="Calibri"/>
              <a:buNone/>
            </a:pPr>
            <a:r>
              <a:rPr lang="en-US" dirty="0"/>
              <a:t> Annual Report Presentation </a:t>
            </a:r>
            <a:endParaRPr dirty="0"/>
          </a:p>
        </p:txBody>
      </p:sp>
      <p:sp>
        <p:nvSpPr>
          <p:cNvPr id="280" name="Google Shape;280;p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3" name="Picture 2">
            <a:extLst>
              <a:ext uri="{FF2B5EF4-FFF2-40B4-BE49-F238E27FC236}">
                <a16:creationId xmlns:a16="http://schemas.microsoft.com/office/drawing/2014/main" id="{FDB2A54E-0C7D-4189-91B2-68BCC50C08EB}"/>
              </a:ext>
            </a:extLst>
          </p:cNvPr>
          <p:cNvPicPr>
            <a:picLocks noChangeAspect="1"/>
          </p:cNvPicPr>
          <p:nvPr/>
        </p:nvPicPr>
        <p:blipFill>
          <a:blip r:embed="rId3"/>
          <a:stretch>
            <a:fillRect/>
          </a:stretch>
        </p:blipFill>
        <p:spPr>
          <a:xfrm>
            <a:off x="383232" y="413164"/>
            <a:ext cx="3558988" cy="1151999"/>
          </a:xfrm>
          <a:prstGeom prst="rect">
            <a:avLst/>
          </a:prstGeom>
        </p:spPr>
      </p:pic>
      <p:pic>
        <p:nvPicPr>
          <p:cNvPr id="5" name="Picture 4">
            <a:extLst>
              <a:ext uri="{FF2B5EF4-FFF2-40B4-BE49-F238E27FC236}">
                <a16:creationId xmlns:a16="http://schemas.microsoft.com/office/drawing/2014/main" id="{E28E0185-E351-4B5E-B24B-18CFC3352BDD}"/>
              </a:ext>
            </a:extLst>
          </p:cNvPr>
          <p:cNvPicPr>
            <a:picLocks noChangeAspect="1"/>
          </p:cNvPicPr>
          <p:nvPr/>
        </p:nvPicPr>
        <p:blipFill>
          <a:blip r:embed="rId4"/>
          <a:stretch>
            <a:fillRect/>
          </a:stretch>
        </p:blipFill>
        <p:spPr>
          <a:xfrm>
            <a:off x="1771566" y="1763626"/>
            <a:ext cx="8648867" cy="32014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Annual Reporting Requirements</a:t>
            </a:r>
            <a:endParaRPr/>
          </a:p>
        </p:txBody>
      </p:sp>
      <p:sp>
        <p:nvSpPr>
          <p:cNvPr id="288" name="Google Shape;288;p40"/>
          <p:cNvSpPr txBox="1">
            <a:spLocks noGrp="1"/>
          </p:cNvSpPr>
          <p:nvPr>
            <p:ph type="body" idx="1"/>
          </p:nvPr>
        </p:nvSpPr>
        <p:spPr>
          <a:xfrm>
            <a:off x="717176" y="1825625"/>
            <a:ext cx="10784400" cy="41091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ODE’s annual report consists of two narrative questions</a:t>
            </a:r>
            <a:endParaRPr dirty="0"/>
          </a:p>
          <a:p>
            <a:pPr marL="457200" lvl="0" indent="-342900" algn="l" rtl="0">
              <a:spcBef>
                <a:spcPts val="1000"/>
              </a:spcBef>
              <a:spcAft>
                <a:spcPts val="0"/>
              </a:spcAft>
              <a:buSzPts val="1800"/>
              <a:buChar char="•"/>
            </a:pPr>
            <a:r>
              <a:rPr lang="en-US" dirty="0"/>
              <a:t>Throughout the year, grant recipients have been asked to report expenditures, three overall reflection narrative questions, and report on progress markers which will help inform overall progress and annual report. </a:t>
            </a:r>
            <a:endParaRPr dirty="0"/>
          </a:p>
          <a:p>
            <a:pPr marL="0" lvl="0" indent="0" algn="l" rtl="0">
              <a:spcBef>
                <a:spcPts val="1000"/>
              </a:spcBef>
              <a:spcAft>
                <a:spcPts val="0"/>
              </a:spcAft>
              <a:buNone/>
            </a:pPr>
            <a:endParaRPr dirty="0"/>
          </a:p>
        </p:txBody>
      </p:sp>
      <p:sp>
        <p:nvSpPr>
          <p:cNvPr id="289" name="Google Shape;289;p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1"/>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US" sz="3559"/>
              <a:t>Summary of Integrated Programs Performance Measures  </a:t>
            </a:r>
            <a:endParaRPr sz="3559"/>
          </a:p>
        </p:txBody>
      </p:sp>
      <p:sp>
        <p:nvSpPr>
          <p:cNvPr id="296" name="Google Shape;296;p4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pic>
        <p:nvPicPr>
          <p:cNvPr id="297" name="Google Shape;297;p41"/>
          <p:cNvPicPr preferRelativeResize="0"/>
          <p:nvPr/>
        </p:nvPicPr>
        <p:blipFill>
          <a:blip r:embed="rId3">
            <a:alphaModFix/>
          </a:blip>
          <a:stretch>
            <a:fillRect/>
          </a:stretch>
        </p:blipFill>
        <p:spPr>
          <a:xfrm>
            <a:off x="2075600" y="1826825"/>
            <a:ext cx="7841175" cy="4544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SIA Annual Report Requirements </a:t>
            </a:r>
            <a:endParaRPr/>
          </a:p>
        </p:txBody>
      </p:sp>
      <p:sp>
        <p:nvSpPr>
          <p:cNvPr id="304" name="Google Shape;304;p42"/>
          <p:cNvSpPr txBox="1">
            <a:spLocks noGrp="1"/>
          </p:cNvSpPr>
          <p:nvPr>
            <p:ph type="body" idx="1"/>
          </p:nvPr>
        </p:nvSpPr>
        <p:spPr>
          <a:xfrm>
            <a:off x="717175" y="1673225"/>
            <a:ext cx="10784400" cy="2386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SIA recipients are required by statute to:</a:t>
            </a:r>
            <a:endParaRPr/>
          </a:p>
          <a:p>
            <a:pPr marL="914400" lvl="1" indent="-342900" algn="l" rtl="0">
              <a:lnSpc>
                <a:spcPct val="100000"/>
              </a:lnSpc>
              <a:spcBef>
                <a:spcPts val="0"/>
              </a:spcBef>
              <a:spcAft>
                <a:spcPts val="0"/>
              </a:spcAft>
              <a:buSzPts val="1800"/>
              <a:buChar char="•"/>
            </a:pPr>
            <a:r>
              <a:rPr lang="en-US"/>
              <a:t>review their own progress on an annual basis through an annual progress report and financial audit</a:t>
            </a:r>
            <a:endParaRPr/>
          </a:p>
          <a:p>
            <a:pPr marL="914400" lvl="1" indent="-342900" algn="l" rtl="0">
              <a:lnSpc>
                <a:spcPct val="100000"/>
              </a:lnSpc>
              <a:spcBef>
                <a:spcPts val="0"/>
              </a:spcBef>
              <a:spcAft>
                <a:spcPts val="0"/>
              </a:spcAft>
              <a:buSzPts val="1800"/>
              <a:buChar char="•"/>
            </a:pPr>
            <a:r>
              <a:rPr lang="en-US"/>
              <a:t>present their annual report to their governing board at an open meeting with opportunity for public comment (cannot be consent agenda item),</a:t>
            </a:r>
            <a:endParaRPr/>
          </a:p>
          <a:p>
            <a:pPr marL="914400" lvl="1" indent="-342900" algn="l" rtl="0">
              <a:lnSpc>
                <a:spcPct val="100000"/>
              </a:lnSpc>
              <a:spcBef>
                <a:spcPts val="0"/>
              </a:spcBef>
              <a:spcAft>
                <a:spcPts val="0"/>
              </a:spcAft>
              <a:buSzPts val="1800"/>
              <a:buChar char="•"/>
            </a:pPr>
            <a:r>
              <a:rPr lang="en-US"/>
              <a:t>and post the report to the district or charter school website.</a:t>
            </a:r>
            <a:endParaRPr/>
          </a:p>
        </p:txBody>
      </p:sp>
      <p:sp>
        <p:nvSpPr>
          <p:cNvPr id="305" name="Google Shape;305;p4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306" name="Google Shape;306;p42"/>
          <p:cNvSpPr txBox="1">
            <a:spLocks noGrp="1"/>
          </p:cNvSpPr>
          <p:nvPr>
            <p:ph type="body" idx="1"/>
          </p:nvPr>
        </p:nvSpPr>
        <p:spPr>
          <a:xfrm>
            <a:off x="624775" y="3998325"/>
            <a:ext cx="10784400" cy="23862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a:t>If grantee set LPGTs and LOM:</a:t>
            </a:r>
            <a:endParaRPr/>
          </a:p>
          <a:p>
            <a:pPr marL="914400" lvl="1" indent="-342900" algn="l" rtl="0">
              <a:lnSpc>
                <a:spcPct val="100000"/>
              </a:lnSpc>
              <a:spcBef>
                <a:spcPts val="0"/>
              </a:spcBef>
              <a:spcAft>
                <a:spcPts val="0"/>
              </a:spcAft>
              <a:buSzPts val="1800"/>
              <a:buChar char="•"/>
            </a:pPr>
            <a:r>
              <a:rPr lang="en-US"/>
              <a:t>In Year 1 of biennium: Affirm progress has been reviewed towards meeting the LPGTs in the grant agreement (Assurance)</a:t>
            </a:r>
            <a:endParaRPr/>
          </a:p>
          <a:p>
            <a:pPr marL="914400" lvl="1" indent="-342900" algn="l" rtl="0">
              <a:lnSpc>
                <a:spcPct val="100000"/>
              </a:lnSpc>
              <a:spcBef>
                <a:spcPts val="0"/>
              </a:spcBef>
              <a:spcAft>
                <a:spcPts val="0"/>
              </a:spcAft>
              <a:buSzPts val="1800"/>
              <a:buChar char="•"/>
            </a:pPr>
            <a:r>
              <a:rPr lang="en-US"/>
              <a:t>In Year 2 of biennium: Review actual metric rates compared to previously created LPGT and LOM and share reflection on progress. (Narrative Question)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Annual Report Narrative #1</a:t>
            </a:r>
            <a:endParaRPr dirty="0"/>
          </a:p>
        </p:txBody>
      </p:sp>
      <p:sp>
        <p:nvSpPr>
          <p:cNvPr id="313" name="Google Shape;313;p43"/>
          <p:cNvSpPr txBox="1">
            <a:spLocks noGrp="1"/>
          </p:cNvSpPr>
          <p:nvPr>
            <p:ph type="body" idx="1"/>
          </p:nvPr>
        </p:nvSpPr>
        <p:spPr>
          <a:xfrm>
            <a:off x="480350" y="1655175"/>
            <a:ext cx="11241900" cy="1215300"/>
          </a:xfrm>
          <a:prstGeom prst="rect">
            <a:avLst/>
          </a:prstGeom>
          <a:solidFill>
            <a:srgbClr val="006CAD">
              <a:alpha val="44650"/>
            </a:srgbClr>
          </a:solidFill>
        </p:spPr>
        <p:txBody>
          <a:bodyPr spcFirstLastPara="1" wrap="square" lIns="91425" tIns="45700" rIns="91425" bIns="45700" anchor="t" anchorCtr="0">
            <a:normAutofit fontScale="85000" lnSpcReduction="20000"/>
          </a:bodyPr>
          <a:lstStyle/>
          <a:p>
            <a:pPr marL="0" lvl="0" indent="0" algn="l" rtl="0">
              <a:spcBef>
                <a:spcPts val="1000"/>
              </a:spcBef>
              <a:spcAft>
                <a:spcPts val="0"/>
              </a:spcAft>
              <a:buClr>
                <a:schemeClr val="dk1"/>
              </a:buClr>
              <a:buSzPct val="45833"/>
              <a:buFont typeface="Arial"/>
              <a:buNone/>
            </a:pPr>
            <a:r>
              <a:rPr lang="en-US" b="1" i="1"/>
              <a:t>As you review your progress markers/overall reflection responses and reflect on plan implementation, how do you see your progress contributing to the Outcomes and Strategies in your plan and your Longitudinal Performance Growth Targets (LPGT)/Local Optional Metrics (LOM)?</a:t>
            </a:r>
            <a:endParaRPr b="1" i="1"/>
          </a:p>
          <a:p>
            <a:pPr marL="0" lvl="0" indent="0" algn="l" rtl="0">
              <a:spcBef>
                <a:spcPts val="1000"/>
              </a:spcBef>
              <a:spcAft>
                <a:spcPts val="0"/>
              </a:spcAft>
              <a:buNone/>
            </a:pPr>
            <a:r>
              <a:rPr lang="en-US" b="1" i="1"/>
              <a:t>Discuss at least one Outcome where you have seen progress in implementation.</a:t>
            </a:r>
            <a:endParaRPr b="1" i="1"/>
          </a:p>
        </p:txBody>
      </p:sp>
      <p:sp>
        <p:nvSpPr>
          <p:cNvPr id="314" name="Google Shape;314;p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315" name="Google Shape;315;p43"/>
          <p:cNvSpPr txBox="1">
            <a:spLocks noGrp="1"/>
          </p:cNvSpPr>
          <p:nvPr>
            <p:ph type="body" idx="1"/>
          </p:nvPr>
        </p:nvSpPr>
        <p:spPr>
          <a:xfrm>
            <a:off x="488425" y="3041850"/>
            <a:ext cx="11241900" cy="3098100"/>
          </a:xfrm>
          <a:prstGeom prst="rect">
            <a:avLst/>
          </a:prstGeom>
          <a:solidFill>
            <a:schemeClr val="lt1"/>
          </a:solidFill>
        </p:spPr>
        <p:txBody>
          <a:bodyPr spcFirstLastPara="1" wrap="square" lIns="91425" tIns="45700" rIns="91425" bIns="45700" anchor="t" anchorCtr="0">
            <a:noAutofit/>
          </a:bodyPr>
          <a:lstStyle/>
          <a:p>
            <a:pPr marL="0" lvl="0" indent="0">
              <a:buSzPts val="1100"/>
              <a:buNone/>
            </a:pPr>
            <a:r>
              <a:rPr lang="en-US" sz="1300" dirty="0"/>
              <a:t>Over the past year, Creswell School District has made measurable progress in several key Outcomes within our educational plan, each aligning with our overarching goal to support student success and meet our Longitudinal Performance Growth Targets (LPGT) and Local Optional Metrics (LOM). </a:t>
            </a:r>
          </a:p>
          <a:p>
            <a:pPr marL="0" lvl="0" indent="0">
              <a:buSzPts val="1100"/>
              <a:buNone/>
            </a:pPr>
            <a:r>
              <a:rPr lang="en-US" sz="1300" b="1" dirty="0"/>
              <a:t>Outcome A </a:t>
            </a:r>
            <a:r>
              <a:rPr lang="en-US" sz="1300" dirty="0"/>
              <a:t>focuses on developing K-12 pathways for life, college, and career readiness. We've advanced this goal through our partnership with leadership expert Mindy Lockard, offering students essential leadership training that builds foundational skills for future academic and professional success. </a:t>
            </a:r>
          </a:p>
          <a:p>
            <a:pPr marL="0" lvl="0" indent="0">
              <a:buSzPts val="1100"/>
              <a:buNone/>
            </a:pPr>
            <a:r>
              <a:rPr lang="en-US" sz="1300" b="1" dirty="0"/>
              <a:t>Outcome B </a:t>
            </a:r>
            <a:r>
              <a:rPr lang="en-US" sz="1300" dirty="0"/>
              <a:t>addresses fostering a sense of belonging for all students, with </a:t>
            </a:r>
            <a:r>
              <a:rPr lang="en-US" sz="1300" dirty="0" err="1"/>
              <a:t>ParentSquare</a:t>
            </a:r>
            <a:r>
              <a:rPr lang="en-US" sz="1300" dirty="0"/>
              <a:t> communication, the provision of 1:1 Chromebooks, and actively gathering student perspectives through site council. These tools and initiatives are designed to increase inclusivity and empower student voices, contributing to a supportive school culture. </a:t>
            </a:r>
          </a:p>
          <a:p>
            <a:pPr marL="0" lvl="0" indent="0">
              <a:buSzPts val="1100"/>
              <a:buNone/>
            </a:pPr>
            <a:r>
              <a:rPr lang="en-US" sz="1300" dirty="0"/>
              <a:t>For </a:t>
            </a:r>
            <a:r>
              <a:rPr lang="en-US" sz="1300" b="1" dirty="0"/>
              <a:t>Outcome C</a:t>
            </a:r>
            <a:r>
              <a:rPr lang="en-US" sz="1300" dirty="0"/>
              <a:t>, which centers on long-term student wellness, we’ve emphasized healthier meal options with our shift toward scratch cooking. This approach promotes physical wellness and aligns with our commitment to holistic student support.</a:t>
            </a:r>
          </a:p>
          <a:p>
            <a:pPr marL="0" lvl="0" indent="0">
              <a:buSzPts val="1100"/>
              <a:buNone/>
            </a:pPr>
            <a:r>
              <a:rPr lang="en-US" sz="1300" dirty="0"/>
              <a:t>Finally, </a:t>
            </a:r>
            <a:r>
              <a:rPr lang="en-US" sz="1300" b="1" dirty="0"/>
              <a:t>Outcome D</a:t>
            </a:r>
            <a:r>
              <a:rPr lang="en-US" sz="1300" dirty="0"/>
              <a:t> is focused on instructional support and success. We’ve adopted new Math and Language Arts curricula, paired with comprehensive literacy strategies and professional development, ensuring that our educators are equipped to deliver high-quality instruction that meets diverse student needs. </a:t>
            </a:r>
          </a:p>
          <a:p>
            <a:pPr marL="0" lvl="0" indent="0">
              <a:buSzPts val="1100"/>
              <a:buNone/>
            </a:pPr>
            <a:r>
              <a:rPr lang="en-US" sz="1300" dirty="0"/>
              <a:t>Collectively, these steps demonstrate a strong alignment with our Outcomes, advancing our goals for student success and well-being across all grade levels.</a:t>
            </a:r>
            <a:endParaRPr sz="13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Annual Report Narrative #2</a:t>
            </a:r>
            <a:endParaRPr dirty="0"/>
          </a:p>
        </p:txBody>
      </p:sp>
      <p:sp>
        <p:nvSpPr>
          <p:cNvPr id="322" name="Google Shape;322;p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dirty="0"/>
          </a:p>
        </p:txBody>
      </p:sp>
      <p:sp>
        <p:nvSpPr>
          <p:cNvPr id="323" name="Google Shape;323;p44"/>
          <p:cNvSpPr txBox="1">
            <a:spLocks noGrp="1"/>
          </p:cNvSpPr>
          <p:nvPr>
            <p:ph type="body" idx="1"/>
          </p:nvPr>
        </p:nvSpPr>
        <p:spPr>
          <a:xfrm>
            <a:off x="471000" y="1655025"/>
            <a:ext cx="11241900" cy="1215300"/>
          </a:xfrm>
          <a:prstGeom prst="rect">
            <a:avLst/>
          </a:prstGeom>
          <a:solidFill>
            <a:srgbClr val="006CAD">
              <a:alpha val="44650"/>
            </a:srgbClr>
          </a:solidFill>
        </p:spPr>
        <p:txBody>
          <a:bodyPr spcFirstLastPara="1" wrap="square" lIns="91425" tIns="45700" rIns="91425" bIns="45700" anchor="t" anchorCtr="0">
            <a:normAutofit fontScale="92500" lnSpcReduction="10000"/>
          </a:bodyPr>
          <a:lstStyle/>
          <a:p>
            <a:pPr marL="0" lvl="0" indent="0" algn="l" rtl="0">
              <a:spcBef>
                <a:spcPts val="1000"/>
              </a:spcBef>
              <a:spcAft>
                <a:spcPts val="0"/>
              </a:spcAft>
              <a:buClr>
                <a:schemeClr val="dk1"/>
              </a:buClr>
              <a:buSzPct val="45833"/>
              <a:buFont typeface="Arial"/>
              <a:buNone/>
            </a:pPr>
            <a:r>
              <a:rPr lang="en-US" b="1" i="1" dirty="0"/>
              <a:t>Where have you experienced barriers, challenges, or impediments to progress toward your Outcomes and Strategies in your plan that you could use support with?</a:t>
            </a:r>
            <a:endParaRPr b="1" i="1" dirty="0"/>
          </a:p>
          <a:p>
            <a:pPr marL="0" lvl="0" indent="0" algn="l" rtl="0">
              <a:spcBef>
                <a:spcPts val="1000"/>
              </a:spcBef>
              <a:spcAft>
                <a:spcPts val="0"/>
              </a:spcAft>
              <a:buNone/>
            </a:pPr>
            <a:r>
              <a:rPr lang="en-US" b="1" i="1" dirty="0"/>
              <a:t>Discuss at least one Outcome where you have seen challenges or barriers to implementation.</a:t>
            </a:r>
            <a:endParaRPr b="1" i="1" dirty="0"/>
          </a:p>
        </p:txBody>
      </p:sp>
      <p:sp>
        <p:nvSpPr>
          <p:cNvPr id="324" name="Google Shape;324;p44"/>
          <p:cNvSpPr txBox="1">
            <a:spLocks noGrp="1"/>
          </p:cNvSpPr>
          <p:nvPr>
            <p:ph type="body" idx="1"/>
          </p:nvPr>
        </p:nvSpPr>
        <p:spPr>
          <a:xfrm>
            <a:off x="479075" y="3041700"/>
            <a:ext cx="11241900" cy="3098100"/>
          </a:xfrm>
          <a:prstGeom prst="rect">
            <a:avLst/>
          </a:prstGeom>
          <a:solidFill>
            <a:schemeClr val="lt1"/>
          </a:solidFill>
        </p:spPr>
        <p:txBody>
          <a:bodyPr spcFirstLastPara="1" wrap="square" lIns="91425" tIns="45700" rIns="91425" bIns="45700" anchor="t" anchorCtr="0">
            <a:normAutofit fontScale="70000" lnSpcReduction="20000"/>
          </a:bodyPr>
          <a:lstStyle/>
          <a:p>
            <a:pPr marL="114300" indent="0">
              <a:buNone/>
            </a:pPr>
            <a:r>
              <a:rPr lang="en-US" dirty="0"/>
              <a:t>A significant barrier to progress toward our Outcomes and Strategies has been student attendance. Across multiple grade levels, low attendance rates have created challenges in maintaining continuity of instruction, reducing engagement, and impeding students' ability to meet the academic and social-emotional growth targets outlined in our outcomes.</a:t>
            </a:r>
          </a:p>
          <a:p>
            <a:pPr marL="114300" indent="0">
              <a:buNone/>
            </a:pPr>
            <a:r>
              <a:rPr lang="en-US" b="1" dirty="0"/>
              <a:t>Challenges and Impact on Outcomes:</a:t>
            </a:r>
            <a:endParaRPr lang="en-US" dirty="0"/>
          </a:p>
          <a:p>
            <a:pPr marL="114300" indent="0">
              <a:buNone/>
            </a:pPr>
            <a:r>
              <a:rPr lang="en-US" dirty="0"/>
              <a:t>- </a:t>
            </a:r>
            <a:r>
              <a:rPr lang="en-US" b="1" dirty="0"/>
              <a:t>Inconsistent Engagement</a:t>
            </a:r>
            <a:r>
              <a:rPr lang="en-US" dirty="0"/>
              <a:t>: Lower attendance disrupts students' learning progress, making it difficult to maintain consistent engagement and achieve intended academic growth. When attendance gaps occur, students face learning setbacks that require additional instructional time and resources to help them catch up, impacting overall progress.</a:t>
            </a:r>
          </a:p>
          <a:p>
            <a:pPr marL="114300" indent="0">
              <a:buNone/>
            </a:pPr>
            <a:r>
              <a:rPr lang="en-US" dirty="0"/>
              <a:t>- </a:t>
            </a:r>
            <a:r>
              <a:rPr lang="en-US" b="1" dirty="0"/>
              <a:t>Resource Allocation</a:t>
            </a:r>
            <a:r>
              <a:rPr lang="en-US" dirty="0"/>
              <a:t>: Addressing attendance issues also requires significant resources, including staff time dedicated to outreach and support for frequently absent students. This diverts resources from direct instruction and enrichment opportunities that could benefit the larger student body.</a:t>
            </a:r>
          </a:p>
          <a:p>
            <a:pPr marL="114300" indent="0">
              <a:buNone/>
            </a:pPr>
            <a:endParaRPr lang="en-US" dirty="0"/>
          </a:p>
          <a:p>
            <a:pPr marL="114300" indent="0">
              <a:buNone/>
            </a:pPr>
            <a:r>
              <a:rPr lang="en-US" dirty="0"/>
              <a:t>Support in these areas would help us address these challenges and move closer to achieving our intended outcomes.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4"/>
          <p:cNvSpPr txBox="1">
            <a:spLocks noGrp="1"/>
          </p:cNvSpPr>
          <p:nvPr>
            <p:ph type="title"/>
          </p:nvPr>
        </p:nvSpPr>
        <p:spPr>
          <a:xfrm>
            <a:off x="717176" y="457200"/>
            <a:ext cx="10784400" cy="10266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Annual Report Narrative #2</a:t>
            </a:r>
            <a:endParaRPr/>
          </a:p>
        </p:txBody>
      </p:sp>
      <p:sp>
        <p:nvSpPr>
          <p:cNvPr id="322" name="Google Shape;322;p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3" name="Picture 2">
            <a:extLst>
              <a:ext uri="{FF2B5EF4-FFF2-40B4-BE49-F238E27FC236}">
                <a16:creationId xmlns:a16="http://schemas.microsoft.com/office/drawing/2014/main" id="{010FD9FC-97EB-4B31-8E62-A616C9E0799F}"/>
              </a:ext>
            </a:extLst>
          </p:cNvPr>
          <p:cNvPicPr>
            <a:picLocks noChangeAspect="1"/>
          </p:cNvPicPr>
          <p:nvPr/>
        </p:nvPicPr>
        <p:blipFill>
          <a:blip r:embed="rId3"/>
          <a:stretch>
            <a:fillRect/>
          </a:stretch>
        </p:blipFill>
        <p:spPr>
          <a:xfrm>
            <a:off x="2097741" y="1602597"/>
            <a:ext cx="7288306" cy="4609944"/>
          </a:xfrm>
          <a:prstGeom prst="rect">
            <a:avLst/>
          </a:prstGeom>
        </p:spPr>
      </p:pic>
    </p:spTree>
    <p:extLst>
      <p:ext uri="{BB962C8B-B14F-4D97-AF65-F5344CB8AC3E}">
        <p14:creationId xmlns:p14="http://schemas.microsoft.com/office/powerpoint/2010/main" val="2630256513"/>
      </p:ext>
    </p:extLst>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832</Words>
  <Application>Microsoft Office PowerPoint</Application>
  <PresentationFormat>Widescreen</PresentationFormat>
  <Paragraphs>58</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2021ODE</vt:lpstr>
      <vt:lpstr>23-24 Integrated Programs  Annual Report Presentation </vt:lpstr>
      <vt:lpstr>Annual Reporting Requirements</vt:lpstr>
      <vt:lpstr>Summary of Integrated Programs Performance Measures  </vt:lpstr>
      <vt:lpstr>SIA Annual Report Requirements </vt:lpstr>
      <vt:lpstr>Annual Report Narrative #1</vt:lpstr>
      <vt:lpstr>Annual Report Narrative #2</vt:lpstr>
      <vt:lpstr>Annual Report Narrative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23-24 Integrated Programs  Annual Report Presentation</dc:title>
  <dc:creator>Bethany Scovil</dc:creator>
  <cp:lastModifiedBy>Bethany Scovil</cp:lastModifiedBy>
  <cp:revision>9</cp:revision>
  <dcterms:modified xsi:type="dcterms:W3CDTF">2024-11-05T16:32:07Z</dcterms:modified>
</cp:coreProperties>
</file>