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5143500" cx="9144000"/>
  <p:notesSz cx="6858000" cy="9144000"/>
  <p:embeddedFontLst>
    <p:embeddedFont>
      <p:font typeface="Trade Winds"/>
      <p:regular r:id="rId68"/>
    </p:embeddedFont>
    <p:embeddedFont>
      <p:font typeface="Roboto"/>
      <p:regular r:id="rId69"/>
      <p:bold r:id="rId70"/>
      <p:italic r:id="rId71"/>
      <p:boldItalic r:id="rId72"/>
    </p:embeddedFont>
    <p:embeddedFont>
      <p:font typeface="Lobster"/>
      <p:regular r:id="rId73"/>
    </p:embeddedFont>
    <p:embeddedFont>
      <p:font typeface="Permanent Marker"/>
      <p:regular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5" roundtripDataSignature="AMtx7mgFwEGgE+iwymuVUye5DhMhpwHe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Lobster-regular.fntdata"/><Relationship Id="rId72" Type="http://schemas.openxmlformats.org/officeDocument/2006/relationships/font" Target="fonts/Roboto-boldItalic.fntdata"/><Relationship Id="rId31" Type="http://schemas.openxmlformats.org/officeDocument/2006/relationships/slide" Target="slides/slide25.xml"/><Relationship Id="rId75" Type="http://customschemas.google.com/relationships/presentationmetadata" Target="metadata"/><Relationship Id="rId30" Type="http://schemas.openxmlformats.org/officeDocument/2006/relationships/slide" Target="slides/slide24.xml"/><Relationship Id="rId74" Type="http://schemas.openxmlformats.org/officeDocument/2006/relationships/font" Target="fonts/PermanentMarker-regular.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TradeWinds-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721fda10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721fda10b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71de46d0f2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271de46d0f2_0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71de46d0f2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271de46d0f2_0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71de46d0f2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71de46d0f2_0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71de46d0f2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271de46d0f2_0_2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71de46d0f2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271de46d0f2_0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71de46d0f2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271de46d0f2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71de46d0f2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271de46d0f2_0_2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71de46d0f2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271de46d0f2_0_2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71de46d0f2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271de46d0f2_0_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71de46d0f2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271de46d0f2_0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72042932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720429326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71de46d0f2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271de46d0f2_0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71de46d0f2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71de46d0f2_0_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71de46d0f2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271de46d0f2_0_3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1de46d0f2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71de46d0f2_0_3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71de46d0f2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271de46d0f2_0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71de46d0f2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271de46d0f2_0_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71de46d0f2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271de46d0f2_0_3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1de46d0f2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71de46d0f2_0_3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721fda10b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2721fda10bb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70aed68af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270aed68af9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70aed68af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270aed68af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deef0feecf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2deef0feecf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dc4d9694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2dc4d96941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70aed68af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g270aed68af9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70aed68af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270aed68af9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de8e04bc0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g2de8e04bc04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70aed68af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270aed68af9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70aed68af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270aed68af9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71da77d25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271da77d25c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71d2161ce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271d2161ced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720429326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2720429326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70aed68af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270aed68af9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70aed68af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g270aed68af9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ddb8db224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2ddb8db2246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71d62dd91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g271d62dd916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0aed68af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g270aed68af9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ddb8db224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2ddb8db224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deef0feec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2deef0feecf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ddb8db224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2ddb8db2246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71d62dd916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g271d62dd916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721fda10b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2721fda10bb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21fda10b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2721fda10bb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df69edcda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g2df69edcda1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70aed68af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270aed68af9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de10acd7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2de10acd76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de10acd76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2de10acd76a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de10acd76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g2de10acd76a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de10acd76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2de10acd76a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71de46d0f2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271de46d0f2_0_4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721fda10b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g2721fda10bb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71de46d0f2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271de46d0f2_0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71de46d0f2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271de46d0f2_0_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71de46d0f2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271de46d0f2_0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3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3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 name="Shape 54"/>
        <p:cNvGrpSpPr/>
        <p:nvPr/>
      </p:nvGrpSpPr>
      <p:grpSpPr>
        <a:xfrm>
          <a:off x="0" y="0"/>
          <a:ext cx="0" cy="0"/>
          <a:chOff x="0" y="0"/>
          <a:chExt cx="0" cy="0"/>
        </a:xfrm>
      </p:grpSpPr>
      <p:sp>
        <p:nvSpPr>
          <p:cNvPr id="55" name="Google Shape;55;g271de46d0f2_0_36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6" name="Google Shape;56;g271de46d0f2_0_3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g271de46d0f2_0_33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9" name="Google Shape;59;g271de46d0f2_0_33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0" name="Google Shape;60;g271de46d0f2_0_3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g271de46d0f2_0_34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3" name="Google Shape;63;g271de46d0f2_0_3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g271de46d0f2_0_3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6" name="Google Shape;66;g271de46d0f2_0_3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7" name="Google Shape;67;g271de46d0f2_0_3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g271de46d0f2_0_3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0" name="Google Shape;70;g271de46d0f2_0_35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1" name="Google Shape;71;g271de46d0f2_0_35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2" name="Google Shape;72;g271de46d0f2_0_3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g271de46d0f2_0_3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g271de46d0f2_0_3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g271de46d0f2_0_35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8" name="Google Shape;78;g271de46d0f2_0_35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9" name="Google Shape;79;g271de46d0f2_0_3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g271de46d0f2_0_36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271de46d0f2_0_36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3" name="Google Shape;83;g271de46d0f2_0_36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g271de46d0f2_0_36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5" name="Google Shape;85;g271de46d0f2_0_3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 name="Shape 13"/>
        <p:cNvGrpSpPr/>
        <p:nvPr/>
      </p:nvGrpSpPr>
      <p:grpSpPr>
        <a:xfrm>
          <a:off x="0" y="0"/>
          <a:ext cx="0" cy="0"/>
          <a:chOff x="0" y="0"/>
          <a:chExt cx="0" cy="0"/>
        </a:xfrm>
      </p:grpSpPr>
      <p:sp>
        <p:nvSpPr>
          <p:cNvPr id="14" name="Google Shape;14;p3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5" name="Google Shape;1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g271de46d0f2_0_37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88" name="Google Shape;88;g271de46d0f2_0_3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g271de46d0f2_0_37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g271de46d0f2_0_37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2" name="Google Shape;92;g271de46d0f2_0_3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g271de46d0f2_0_3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9" name="Shape 99"/>
        <p:cNvGrpSpPr/>
        <p:nvPr/>
      </p:nvGrpSpPr>
      <p:grpSpPr>
        <a:xfrm>
          <a:off x="0" y="0"/>
          <a:ext cx="0" cy="0"/>
          <a:chOff x="0" y="0"/>
          <a:chExt cx="0" cy="0"/>
        </a:xfrm>
      </p:grpSpPr>
      <p:sp>
        <p:nvSpPr>
          <p:cNvPr id="100" name="Google Shape;100;g271de46d0f2_0_417"/>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101" name="Google Shape;101;g271de46d0f2_0_41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02" name="Shape 102"/>
        <p:cNvGrpSpPr/>
        <p:nvPr/>
      </p:nvGrpSpPr>
      <p:grpSpPr>
        <a:xfrm>
          <a:off x="0" y="0"/>
          <a:ext cx="0" cy="0"/>
          <a:chOff x="0" y="0"/>
          <a:chExt cx="0" cy="0"/>
        </a:xfrm>
      </p:grpSpPr>
      <p:sp>
        <p:nvSpPr>
          <p:cNvPr id="103" name="Google Shape;103;g271de46d0f2_0_43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4" name="Shape 104"/>
        <p:cNvGrpSpPr/>
        <p:nvPr/>
      </p:nvGrpSpPr>
      <p:grpSpPr>
        <a:xfrm>
          <a:off x="0" y="0"/>
          <a:ext cx="0" cy="0"/>
          <a:chOff x="0" y="0"/>
          <a:chExt cx="0" cy="0"/>
        </a:xfrm>
      </p:grpSpPr>
      <p:sp>
        <p:nvSpPr>
          <p:cNvPr id="105" name="Google Shape;105;g271de46d0f2_0_393"/>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271de46d0f2_0_393"/>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g271de46d0f2_0_39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8" name="Google Shape;108;g271de46d0f2_0_39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9" name="Google Shape;109;g271de46d0f2_0_39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sp>
        <p:nvSpPr>
          <p:cNvPr id="111" name="Google Shape;111;g271de46d0f2_0_384"/>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271de46d0f2_0_384"/>
          <p:cNvSpPr/>
          <p:nvPr/>
        </p:nvSpPr>
        <p:spPr>
          <a:xfrm flipH="1">
            <a:off x="8246400" y="4245875"/>
            <a:ext cx="897600" cy="897600"/>
          </a:xfrm>
          <a:prstGeom prst="round1Rect">
            <a:avLst>
              <a:gd fmla="val 16667" name="adj"/>
            </a:avLst>
          </a:prstGeom>
          <a:solidFill>
            <a:schemeClr val="lt1">
              <a:alpha val="6784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271de46d0f2_0_384"/>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14" name="Google Shape;114;g271de46d0f2_0_384"/>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15" name="Google Shape;115;g271de46d0f2_0_38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sp>
        <p:nvSpPr>
          <p:cNvPr id="117" name="Google Shape;117;g271de46d0f2_0_390"/>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18" name="Google Shape;118;g271de46d0f2_0_39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9" name="Shape 119"/>
        <p:cNvGrpSpPr/>
        <p:nvPr/>
      </p:nvGrpSpPr>
      <p:grpSpPr>
        <a:xfrm>
          <a:off x="0" y="0"/>
          <a:ext cx="0" cy="0"/>
          <a:chOff x="0" y="0"/>
          <a:chExt cx="0" cy="0"/>
        </a:xfrm>
      </p:grpSpPr>
      <p:sp>
        <p:nvSpPr>
          <p:cNvPr id="120" name="Google Shape;120;g271de46d0f2_0_399"/>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271de46d0f2_0_39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271de46d0f2_0_39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23" name="Google Shape;123;g271de46d0f2_0_399"/>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24" name="Google Shape;124;g271de46d0f2_0_399"/>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25" name="Google Shape;125;g271de46d0f2_0_39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6" name="Shape 126"/>
        <p:cNvGrpSpPr/>
        <p:nvPr/>
      </p:nvGrpSpPr>
      <p:grpSpPr>
        <a:xfrm>
          <a:off x="0" y="0"/>
          <a:ext cx="0" cy="0"/>
          <a:chOff x="0" y="0"/>
          <a:chExt cx="0" cy="0"/>
        </a:xfrm>
      </p:grpSpPr>
      <p:sp>
        <p:nvSpPr>
          <p:cNvPr id="127" name="Google Shape;127;g271de46d0f2_0_40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271de46d0f2_0_40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271de46d0f2_0_406"/>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30" name="Google Shape;130;g271de46d0f2_0_40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 name="Shape 16"/>
        <p:cNvGrpSpPr/>
        <p:nvPr/>
      </p:nvGrpSpPr>
      <p:grpSpPr>
        <a:xfrm>
          <a:off x="0" y="0"/>
          <a:ext cx="0" cy="0"/>
          <a:chOff x="0" y="0"/>
          <a:chExt cx="0" cy="0"/>
        </a:xfrm>
      </p:grpSpPr>
      <p:sp>
        <p:nvSpPr>
          <p:cNvPr id="17" name="Google Shape;17;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3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 name="Google Shape;19;p3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1" name="Shape 131"/>
        <p:cNvGrpSpPr/>
        <p:nvPr/>
      </p:nvGrpSpPr>
      <p:grpSpPr>
        <a:xfrm>
          <a:off x="0" y="0"/>
          <a:ext cx="0" cy="0"/>
          <a:chOff x="0" y="0"/>
          <a:chExt cx="0" cy="0"/>
        </a:xfrm>
      </p:grpSpPr>
      <p:sp>
        <p:nvSpPr>
          <p:cNvPr id="132" name="Google Shape;132;g271de46d0f2_0_411"/>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271de46d0f2_0_411"/>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271de46d0f2_0_411"/>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5" name="Google Shape;135;g271de46d0f2_0_411"/>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136" name="Google Shape;136;g271de46d0f2_0_41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7" name="Shape 137"/>
        <p:cNvGrpSpPr/>
        <p:nvPr/>
      </p:nvGrpSpPr>
      <p:grpSpPr>
        <a:xfrm>
          <a:off x="0" y="0"/>
          <a:ext cx="0" cy="0"/>
          <a:chOff x="0" y="0"/>
          <a:chExt cx="0" cy="0"/>
        </a:xfrm>
      </p:grpSpPr>
      <p:sp>
        <p:nvSpPr>
          <p:cNvPr id="138" name="Google Shape;138;g271de46d0f2_0_420"/>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271de46d0f2_0_42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71de46d0f2_0_42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141" name="Google Shape;141;g271de46d0f2_0_420"/>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2" name="Google Shape;142;g271de46d0f2_0_42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143" name="Google Shape;143;g271de46d0f2_0_42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4" name="Shape 144"/>
        <p:cNvGrpSpPr/>
        <p:nvPr/>
      </p:nvGrpSpPr>
      <p:grpSpPr>
        <a:xfrm>
          <a:off x="0" y="0"/>
          <a:ext cx="0" cy="0"/>
          <a:chOff x="0" y="0"/>
          <a:chExt cx="0" cy="0"/>
        </a:xfrm>
      </p:grpSpPr>
      <p:sp>
        <p:nvSpPr>
          <p:cNvPr id="145" name="Google Shape;145;g271de46d0f2_0_427"/>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271de46d0f2_0_427"/>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271de46d0f2_0_427"/>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148" name="Google Shape;148;g271de46d0f2_0_42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49" name="Shape 149"/>
        <p:cNvGrpSpPr/>
        <p:nvPr/>
      </p:nvGrpSpPr>
      <p:grpSpPr>
        <a:xfrm>
          <a:off x="0" y="0"/>
          <a:ext cx="0" cy="0"/>
          <a:chOff x="0" y="0"/>
          <a:chExt cx="0" cy="0"/>
        </a:xfrm>
      </p:grpSpPr>
      <p:sp>
        <p:nvSpPr>
          <p:cNvPr id="150" name="Google Shape;150;g271de46d0f2_0_432"/>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151" name="Google Shape;151;g271de46d0f2_0_432"/>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52" name="Google Shape;152;g271de46d0f2_0_43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3" name="Google Shape;23;p2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4" name="Google Shape;2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9" name="Google Shape;2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3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3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3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3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g271de46d0f2_0_3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g271de46d0f2_0_3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g271de46d0f2_0_3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95" name="Shape 95"/>
        <p:cNvGrpSpPr/>
        <p:nvPr/>
      </p:nvGrpSpPr>
      <p:grpSpPr>
        <a:xfrm>
          <a:off x="0" y="0"/>
          <a:ext cx="0" cy="0"/>
          <a:chOff x="0" y="0"/>
          <a:chExt cx="0" cy="0"/>
        </a:xfrm>
      </p:grpSpPr>
      <p:sp>
        <p:nvSpPr>
          <p:cNvPr id="96" name="Google Shape;96;g271de46d0f2_0_380"/>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97" name="Google Shape;97;g271de46d0f2_0_380"/>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98" name="Google Shape;98;g271de46d0f2_0_38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3.jpg"/><Relationship Id="rId4" Type="http://schemas.openxmlformats.org/officeDocument/2006/relationships/image" Target="../media/image16.png"/><Relationship Id="rId5" Type="http://schemas.openxmlformats.org/officeDocument/2006/relationships/image" Target="../media/image2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2.jpg"/><Relationship Id="rId4" Type="http://schemas.openxmlformats.org/officeDocument/2006/relationships/image" Target="../media/image41.jpg"/><Relationship Id="rId5" Type="http://schemas.openxmlformats.org/officeDocument/2006/relationships/image" Target="../media/image48.jpg"/><Relationship Id="rId6" Type="http://schemas.openxmlformats.org/officeDocument/2006/relationships/image" Target="../media/image3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0.png"/><Relationship Id="rId4" Type="http://schemas.openxmlformats.org/officeDocument/2006/relationships/image" Target="../media/image31.png"/><Relationship Id="rId10" Type="http://schemas.openxmlformats.org/officeDocument/2006/relationships/image" Target="../media/image34.png"/><Relationship Id="rId9"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50.png"/><Relationship Id="rId7" Type="http://schemas.openxmlformats.org/officeDocument/2006/relationships/image" Target="../media/image36.png"/><Relationship Id="rId8"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9.jpg"/><Relationship Id="rId4" Type="http://schemas.openxmlformats.org/officeDocument/2006/relationships/image" Target="../media/image4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hyperlink" Target="https://creswell.k12.or.u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56" name="Shape 156"/>
        <p:cNvGrpSpPr/>
        <p:nvPr/>
      </p:nvGrpSpPr>
      <p:grpSpPr>
        <a:xfrm>
          <a:off x="0" y="0"/>
          <a:ext cx="0" cy="0"/>
          <a:chOff x="0" y="0"/>
          <a:chExt cx="0" cy="0"/>
        </a:xfrm>
      </p:grpSpPr>
      <p:sp>
        <p:nvSpPr>
          <p:cNvPr id="157" name="Google Shape;157;g2721fda10bb_0_0"/>
          <p:cNvSpPr txBox="1"/>
          <p:nvPr>
            <p:ph type="title"/>
          </p:nvPr>
        </p:nvSpPr>
        <p:spPr>
          <a:xfrm>
            <a:off x="311700" y="195525"/>
            <a:ext cx="8520600" cy="8223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Información para padres/tutores de sexto grado entrantes de CMS. Noche</a:t>
            </a:r>
            <a:endParaRPr b="1"/>
          </a:p>
        </p:txBody>
      </p:sp>
      <p:sp>
        <p:nvSpPr>
          <p:cNvPr id="158" name="Google Shape;158;g2721fda10bb_0_0"/>
          <p:cNvSpPr txBox="1"/>
          <p:nvPr>
            <p:ph idx="1" type="body"/>
          </p:nvPr>
        </p:nvSpPr>
        <p:spPr>
          <a:xfrm>
            <a:off x="311700" y="1152475"/>
            <a:ext cx="4433400" cy="39909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1018"/>
              <a:buNone/>
            </a:pPr>
            <a:r>
              <a:rPr lang="en" sz="1865">
                <a:solidFill>
                  <a:schemeClr val="dk1"/>
                </a:solidFill>
              </a:rPr>
              <a:t>22 de Mayo</a:t>
            </a:r>
            <a:r>
              <a:rPr lang="en" sz="1865">
                <a:solidFill>
                  <a:schemeClr val="dk1"/>
                </a:solidFill>
              </a:rPr>
              <a:t>, 2024     CMS Cafeteria        5:30-7:00 P</a:t>
            </a:r>
            <a:r>
              <a:rPr lang="en" sz="1865">
                <a:solidFill>
                  <a:schemeClr val="dk1"/>
                </a:solidFill>
              </a:rPr>
              <a:t>M</a:t>
            </a:r>
            <a:endParaRPr sz="1865">
              <a:solidFill>
                <a:schemeClr val="dk1"/>
              </a:solidFill>
            </a:endParaRPr>
          </a:p>
          <a:p>
            <a:pPr indent="0" lvl="0" marL="0" rtl="0" algn="ctr">
              <a:lnSpc>
                <a:spcPct val="95000"/>
              </a:lnSpc>
              <a:spcBef>
                <a:spcPts val="0"/>
              </a:spcBef>
              <a:spcAft>
                <a:spcPts val="0"/>
              </a:spcAft>
              <a:buSzPts val="1018"/>
              <a:buNone/>
            </a:pPr>
            <a:r>
              <a:t/>
            </a:r>
            <a:endParaRPr sz="1865">
              <a:solidFill>
                <a:schemeClr val="dk1"/>
              </a:solidFill>
            </a:endParaRPr>
          </a:p>
          <a:p>
            <a:pPr indent="0" lvl="0" marL="0" rtl="0" algn="l">
              <a:lnSpc>
                <a:spcPct val="95000"/>
              </a:lnSpc>
              <a:spcBef>
                <a:spcPts val="0"/>
              </a:spcBef>
              <a:spcAft>
                <a:spcPts val="0"/>
              </a:spcAft>
              <a:buSzPts val="1018"/>
              <a:buNone/>
            </a:pPr>
            <a:r>
              <a:rPr lang="en" sz="1765">
                <a:solidFill>
                  <a:schemeClr val="dk1"/>
                </a:solidFill>
              </a:rPr>
              <a:t>Bienvenida-Sra. Johansen</a:t>
            </a:r>
            <a:endParaRPr sz="1765">
              <a:solidFill>
                <a:schemeClr val="dk1"/>
              </a:solidFill>
            </a:endParaRPr>
          </a:p>
          <a:p>
            <a:pPr indent="0" lvl="0" marL="0" rtl="0" algn="l">
              <a:lnSpc>
                <a:spcPct val="95000"/>
              </a:lnSpc>
              <a:spcBef>
                <a:spcPts val="0"/>
              </a:spcBef>
              <a:spcAft>
                <a:spcPts val="0"/>
              </a:spcAft>
              <a:buSzPts val="1018"/>
              <a:buNone/>
            </a:pPr>
            <a:r>
              <a:rPr lang="en" sz="1765">
                <a:solidFill>
                  <a:schemeClr val="dk1"/>
                </a:solidFill>
              </a:rPr>
              <a:t>Introducciones-Personal/Maestros de CMS</a:t>
            </a:r>
            <a:endParaRPr sz="1765">
              <a:solidFill>
                <a:schemeClr val="dk1"/>
              </a:solidFill>
            </a:endParaRPr>
          </a:p>
          <a:p>
            <a:pPr indent="0" lvl="0" marL="0" rtl="0" algn="l">
              <a:lnSpc>
                <a:spcPct val="95000"/>
              </a:lnSpc>
              <a:spcBef>
                <a:spcPts val="0"/>
              </a:spcBef>
              <a:spcAft>
                <a:spcPts val="0"/>
              </a:spcAft>
              <a:buSzPts val="1018"/>
              <a:buNone/>
            </a:pPr>
            <a:r>
              <a:rPr lang="en" sz="1765">
                <a:solidFill>
                  <a:schemeClr val="dk1"/>
                </a:solidFill>
              </a:rPr>
              <a:t>Intérprete de español: Sra. Mel (mesa de atrás si la necesita). Este grupo rotará con el “Grupo 1” sin importar con qué comience el apellido de su estudiante.</a:t>
            </a:r>
            <a:endParaRPr sz="1765">
              <a:solidFill>
                <a:schemeClr val="dk1"/>
              </a:solidFill>
            </a:endParaRPr>
          </a:p>
          <a:p>
            <a:pPr indent="0" lvl="0" marL="0" rtl="0" algn="l">
              <a:lnSpc>
                <a:spcPct val="95000"/>
              </a:lnSpc>
              <a:spcBef>
                <a:spcPts val="0"/>
              </a:spcBef>
              <a:spcAft>
                <a:spcPts val="0"/>
              </a:spcAft>
              <a:buSzPts val="1018"/>
              <a:buNone/>
            </a:pPr>
            <a:r>
              <a:rPr lang="en" sz="1765">
                <a:solidFill>
                  <a:schemeClr val="dk1"/>
                </a:solidFill>
              </a:rPr>
              <a:t>Instrucciones para esta noche y folleto con mapa: Sra. johansen</a:t>
            </a:r>
            <a:endParaRPr sz="1765">
              <a:solidFill>
                <a:schemeClr val="dk1"/>
              </a:solidFill>
            </a:endParaRPr>
          </a:p>
          <a:p>
            <a:pPr indent="0" lvl="0" marL="0" rtl="0" algn="l">
              <a:lnSpc>
                <a:spcPct val="95000"/>
              </a:lnSpc>
              <a:spcBef>
                <a:spcPts val="0"/>
              </a:spcBef>
              <a:spcAft>
                <a:spcPts val="0"/>
              </a:spcAft>
              <a:buSzPts val="1018"/>
              <a:buNone/>
            </a:pPr>
            <a:r>
              <a:rPr lang="en" sz="1765">
                <a:solidFill>
                  <a:schemeClr val="dk1"/>
                </a:solidFill>
              </a:rPr>
              <a:t>Comenzar rotaciones (ver la siguiente diapositi</a:t>
            </a:r>
            <a:r>
              <a:rPr lang="en" sz="1665">
                <a:solidFill>
                  <a:schemeClr val="dk1"/>
                </a:solidFill>
              </a:rPr>
              <a:t>v</a:t>
            </a:r>
            <a:r>
              <a:rPr lang="en" sz="1765">
                <a:solidFill>
                  <a:schemeClr val="dk1"/>
                </a:solidFill>
              </a:rPr>
              <a:t>a)</a:t>
            </a:r>
            <a:endParaRPr sz="1765">
              <a:solidFill>
                <a:schemeClr val="dk1"/>
              </a:solidFill>
            </a:endParaRPr>
          </a:p>
          <a:p>
            <a:pPr indent="0" lvl="0" marL="0" rtl="0" algn="ctr">
              <a:lnSpc>
                <a:spcPct val="95000"/>
              </a:lnSpc>
              <a:spcBef>
                <a:spcPts val="0"/>
              </a:spcBef>
              <a:spcAft>
                <a:spcPts val="0"/>
              </a:spcAft>
              <a:buSzPts val="1018"/>
              <a:buNone/>
            </a:pPr>
            <a:r>
              <a:t/>
            </a:r>
            <a:endParaRPr sz="1865">
              <a:solidFill>
                <a:schemeClr val="dk1"/>
              </a:solidFill>
            </a:endParaRPr>
          </a:p>
          <a:p>
            <a:pPr indent="0" lvl="0" marL="0" rtl="0" algn="ctr">
              <a:lnSpc>
                <a:spcPct val="95000"/>
              </a:lnSpc>
              <a:spcBef>
                <a:spcPts val="0"/>
              </a:spcBef>
              <a:spcAft>
                <a:spcPts val="0"/>
              </a:spcAft>
              <a:buSzPts val="1018"/>
              <a:buNone/>
            </a:pPr>
            <a:r>
              <a:t/>
            </a:r>
            <a:endParaRPr sz="1665">
              <a:solidFill>
                <a:schemeClr val="dk1"/>
              </a:solidFill>
            </a:endParaRPr>
          </a:p>
        </p:txBody>
      </p:sp>
      <p:pic>
        <p:nvPicPr>
          <p:cNvPr id="159" name="Google Shape;159;g2721fda10bb_0_0" title="File:Bengal tiger (Panthera tigris tigris) female 3 crop.jpg ..."/>
          <p:cNvPicPr preferRelativeResize="0"/>
          <p:nvPr/>
        </p:nvPicPr>
        <p:blipFill rotWithShape="1">
          <a:blip r:embed="rId3">
            <a:alphaModFix/>
          </a:blip>
          <a:srcRect b="0" l="0" r="0" t="0"/>
          <a:stretch/>
        </p:blipFill>
        <p:spPr>
          <a:xfrm>
            <a:off x="4745100" y="1409825"/>
            <a:ext cx="4094100" cy="27287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12" name="Shape 212"/>
        <p:cNvGrpSpPr/>
        <p:nvPr/>
      </p:nvGrpSpPr>
      <p:grpSpPr>
        <a:xfrm>
          <a:off x="0" y="0"/>
          <a:ext cx="0" cy="0"/>
          <a:chOff x="0" y="0"/>
          <a:chExt cx="0" cy="0"/>
        </a:xfrm>
      </p:grpSpPr>
      <p:pic>
        <p:nvPicPr>
          <p:cNvPr id="213" name="Google Shape;213;g271de46d0f2_0_239"/>
          <p:cNvPicPr preferRelativeResize="0"/>
          <p:nvPr/>
        </p:nvPicPr>
        <p:blipFill rotWithShape="1">
          <a:blip r:embed="rId3">
            <a:alphaModFix/>
          </a:blip>
          <a:srcRect b="9017" l="0" r="0" t="15963"/>
          <a:stretch/>
        </p:blipFill>
        <p:spPr>
          <a:xfrm>
            <a:off x="318600" y="1410912"/>
            <a:ext cx="6451599" cy="3629875"/>
          </a:xfrm>
          <a:prstGeom prst="rect">
            <a:avLst/>
          </a:prstGeom>
          <a:noFill/>
          <a:ln>
            <a:noFill/>
          </a:ln>
        </p:spPr>
      </p:pic>
      <p:sp>
        <p:nvSpPr>
          <p:cNvPr id="214" name="Google Shape;214;g271de46d0f2_0_239"/>
          <p:cNvSpPr txBox="1"/>
          <p:nvPr/>
        </p:nvSpPr>
        <p:spPr>
          <a:xfrm>
            <a:off x="250300" y="102713"/>
            <a:ext cx="8746500" cy="119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 sz="2200">
                <a:latin typeface="Roboto"/>
                <a:ea typeface="Roboto"/>
                <a:cs typeface="Roboto"/>
                <a:sym typeface="Roboto"/>
              </a:rPr>
              <a:t>Esta vista es más útil, pero no le permite ver su calificación general en una clase.  </a:t>
            </a:r>
            <a:r>
              <a:rPr b="1" lang="en" sz="2200">
                <a:latin typeface="Roboto"/>
                <a:ea typeface="Roboto"/>
                <a:cs typeface="Roboto"/>
                <a:sym typeface="Roboto"/>
              </a:rPr>
              <a:t>Para ver la calificación general de la clase Y las calificaciones porcentuales por categoría, presione vista completa</a:t>
            </a:r>
            <a:r>
              <a:rPr b="1" i="0" lang="en" sz="2400" u="none" cap="none" strike="noStrike">
                <a:solidFill>
                  <a:srgbClr val="000000"/>
                </a:solidFill>
                <a:latin typeface="Roboto"/>
                <a:ea typeface="Roboto"/>
                <a:cs typeface="Roboto"/>
                <a:sym typeface="Roboto"/>
              </a:rPr>
              <a:t>.</a:t>
            </a:r>
            <a:endParaRPr b="1" i="0" sz="2400" u="none" cap="none" strike="noStrike">
              <a:solidFill>
                <a:srgbClr val="000000"/>
              </a:solidFill>
              <a:latin typeface="Roboto"/>
              <a:ea typeface="Roboto"/>
              <a:cs typeface="Roboto"/>
              <a:sym typeface="Roboto"/>
            </a:endParaRPr>
          </a:p>
        </p:txBody>
      </p:sp>
      <p:cxnSp>
        <p:nvCxnSpPr>
          <p:cNvPr id="215" name="Google Shape;215;g271de46d0f2_0_239"/>
          <p:cNvCxnSpPr/>
          <p:nvPr/>
        </p:nvCxnSpPr>
        <p:spPr>
          <a:xfrm rot="10800000">
            <a:off x="6701600" y="2662713"/>
            <a:ext cx="877200" cy="1036800"/>
          </a:xfrm>
          <a:prstGeom prst="straightConnector1">
            <a:avLst/>
          </a:prstGeom>
          <a:noFill/>
          <a:ln cap="flat" cmpd="sng" w="38100">
            <a:solidFill>
              <a:schemeClr val="dk2"/>
            </a:solidFill>
            <a:prstDash val="solid"/>
            <a:round/>
            <a:headEnd len="sm" w="sm" type="none"/>
            <a:tailEnd len="med" w="med" type="triangle"/>
          </a:ln>
        </p:spPr>
      </p:cxnSp>
      <p:sp>
        <p:nvSpPr>
          <p:cNvPr id="216" name="Google Shape;216;g271de46d0f2_0_239"/>
          <p:cNvSpPr txBox="1"/>
          <p:nvPr/>
        </p:nvSpPr>
        <p:spPr>
          <a:xfrm>
            <a:off x="6770200" y="3081488"/>
            <a:ext cx="2551800" cy="195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latin typeface="Roboto"/>
                <a:ea typeface="Roboto"/>
                <a:cs typeface="Roboto"/>
                <a:sym typeface="Roboto"/>
              </a:rPr>
              <a:t>Hacer clic</a:t>
            </a:r>
            <a:endParaRPr b="0" i="0" sz="20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3800"/>
              <a:buFont typeface="Arial"/>
              <a:buNone/>
            </a:pPr>
            <a:r>
              <a:rPr b="1" lang="en" sz="2400">
                <a:latin typeface="Roboto"/>
                <a:ea typeface="Roboto"/>
                <a:cs typeface="Roboto"/>
                <a:sym typeface="Roboto"/>
              </a:rPr>
              <a:t>Vista completa</a:t>
            </a:r>
            <a:endParaRPr b="1" i="0" sz="2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000"/>
              <a:buFont typeface="Arial"/>
              <a:buNone/>
            </a:pPr>
            <a:r>
              <a:rPr lang="en" sz="2000">
                <a:latin typeface="Roboto"/>
                <a:ea typeface="Roboto"/>
                <a:cs typeface="Roboto"/>
                <a:sym typeface="Roboto"/>
              </a:rPr>
              <a:t>       para ver las calificaciones de la clase</a:t>
            </a:r>
            <a:endParaRPr b="0" i="0" sz="2000" u="none" cap="none" strike="noStrike">
              <a:solidFill>
                <a:srgbClr val="00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20" name="Shape 220"/>
        <p:cNvGrpSpPr/>
        <p:nvPr/>
      </p:nvGrpSpPr>
      <p:grpSpPr>
        <a:xfrm>
          <a:off x="0" y="0"/>
          <a:ext cx="0" cy="0"/>
          <a:chOff x="0" y="0"/>
          <a:chExt cx="0" cy="0"/>
        </a:xfrm>
      </p:grpSpPr>
      <p:pic>
        <p:nvPicPr>
          <p:cNvPr id="221" name="Google Shape;221;g271de46d0f2_0_246"/>
          <p:cNvPicPr preferRelativeResize="0"/>
          <p:nvPr/>
        </p:nvPicPr>
        <p:blipFill rotWithShape="1">
          <a:blip r:embed="rId3">
            <a:alphaModFix/>
          </a:blip>
          <a:srcRect b="28134" l="0" r="0" t="15965"/>
          <a:stretch/>
        </p:blipFill>
        <p:spPr>
          <a:xfrm>
            <a:off x="377675" y="1170263"/>
            <a:ext cx="8891876" cy="3727976"/>
          </a:xfrm>
          <a:prstGeom prst="rect">
            <a:avLst/>
          </a:prstGeom>
          <a:noFill/>
          <a:ln>
            <a:noFill/>
          </a:ln>
        </p:spPr>
      </p:pic>
      <p:sp>
        <p:nvSpPr>
          <p:cNvPr id="222" name="Google Shape;222;g271de46d0f2_0_246"/>
          <p:cNvSpPr txBox="1"/>
          <p:nvPr/>
        </p:nvSpPr>
        <p:spPr>
          <a:xfrm>
            <a:off x="365425" y="76200"/>
            <a:ext cx="8801400" cy="126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 sz="2400">
                <a:latin typeface="Roboto"/>
                <a:ea typeface="Roboto"/>
                <a:cs typeface="Roboto"/>
                <a:sym typeface="Roboto"/>
              </a:rPr>
              <a:t>Esta es mejor.  Ahora puedes ver la calificación general de la clase de ciencias. La calificación general se mostrará para cada clase.</a:t>
            </a:r>
            <a:endParaRPr b="0" i="0" sz="2400" u="none" cap="none" strike="noStrike">
              <a:solidFill>
                <a:srgbClr val="000000"/>
              </a:solidFill>
              <a:latin typeface="Roboto"/>
              <a:ea typeface="Roboto"/>
              <a:cs typeface="Roboto"/>
              <a:sym typeface="Roboto"/>
            </a:endParaRPr>
          </a:p>
        </p:txBody>
      </p:sp>
      <p:cxnSp>
        <p:nvCxnSpPr>
          <p:cNvPr id="223" name="Google Shape;223;g271de46d0f2_0_246"/>
          <p:cNvCxnSpPr/>
          <p:nvPr/>
        </p:nvCxnSpPr>
        <p:spPr>
          <a:xfrm flipH="1">
            <a:off x="3042250" y="917988"/>
            <a:ext cx="4162500" cy="3783900"/>
          </a:xfrm>
          <a:prstGeom prst="straightConnector1">
            <a:avLst/>
          </a:prstGeom>
          <a:noFill/>
          <a:ln cap="flat" cmpd="sng" w="38100">
            <a:solidFill>
              <a:schemeClr val="dk2"/>
            </a:solidFill>
            <a:prstDash val="solid"/>
            <a:round/>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27" name="Shape 227"/>
        <p:cNvGrpSpPr/>
        <p:nvPr/>
      </p:nvGrpSpPr>
      <p:grpSpPr>
        <a:xfrm>
          <a:off x="0" y="0"/>
          <a:ext cx="0" cy="0"/>
          <a:chOff x="0" y="0"/>
          <a:chExt cx="0" cy="0"/>
        </a:xfrm>
      </p:grpSpPr>
      <p:pic>
        <p:nvPicPr>
          <p:cNvPr id="228" name="Google Shape;228;g271de46d0f2_0_252"/>
          <p:cNvPicPr preferRelativeResize="0"/>
          <p:nvPr/>
        </p:nvPicPr>
        <p:blipFill rotWithShape="1">
          <a:blip r:embed="rId3">
            <a:alphaModFix/>
          </a:blip>
          <a:srcRect b="28134" l="0" r="0" t="15965"/>
          <a:stretch/>
        </p:blipFill>
        <p:spPr>
          <a:xfrm>
            <a:off x="340125" y="925000"/>
            <a:ext cx="8891876" cy="3727976"/>
          </a:xfrm>
          <a:prstGeom prst="rect">
            <a:avLst/>
          </a:prstGeom>
          <a:noFill/>
          <a:ln>
            <a:noFill/>
          </a:ln>
        </p:spPr>
      </p:pic>
      <p:sp>
        <p:nvSpPr>
          <p:cNvPr id="229" name="Google Shape;229;g271de46d0f2_0_252"/>
          <p:cNvSpPr txBox="1"/>
          <p:nvPr/>
        </p:nvSpPr>
        <p:spPr>
          <a:xfrm>
            <a:off x="327875" y="0"/>
            <a:ext cx="8801400" cy="109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 sz="2400">
                <a:latin typeface="Roboto"/>
                <a:ea typeface="Roboto"/>
                <a:cs typeface="Roboto"/>
                <a:sym typeface="Roboto"/>
              </a:rPr>
              <a:t>Si ve estas líneas grises onduladas junto a cualquier tarea, coloque el cursor sobre ellas para leer la nota del maestro.</a:t>
            </a:r>
            <a:endParaRPr b="0" i="0" sz="2400" u="none" cap="none" strike="noStrike">
              <a:solidFill>
                <a:srgbClr val="000000"/>
              </a:solidFill>
              <a:latin typeface="Roboto"/>
              <a:ea typeface="Roboto"/>
              <a:cs typeface="Roboto"/>
              <a:sym typeface="Roboto"/>
            </a:endParaRPr>
          </a:p>
        </p:txBody>
      </p:sp>
      <p:cxnSp>
        <p:nvCxnSpPr>
          <p:cNvPr id="230" name="Google Shape;230;g271de46d0f2_0_252"/>
          <p:cNvCxnSpPr/>
          <p:nvPr/>
        </p:nvCxnSpPr>
        <p:spPr>
          <a:xfrm flipH="1">
            <a:off x="5036800" y="976875"/>
            <a:ext cx="1331100" cy="1924200"/>
          </a:xfrm>
          <a:prstGeom prst="straightConnector1">
            <a:avLst/>
          </a:prstGeom>
          <a:noFill/>
          <a:ln cap="flat" cmpd="sng" w="38100">
            <a:solidFill>
              <a:schemeClr val="dk2"/>
            </a:solidFill>
            <a:prstDash val="solid"/>
            <a:round/>
            <a:headEnd len="sm" w="sm"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34" name="Shape 234"/>
        <p:cNvGrpSpPr/>
        <p:nvPr/>
      </p:nvGrpSpPr>
      <p:grpSpPr>
        <a:xfrm>
          <a:off x="0" y="0"/>
          <a:ext cx="0" cy="0"/>
          <a:chOff x="0" y="0"/>
          <a:chExt cx="0" cy="0"/>
        </a:xfrm>
      </p:grpSpPr>
      <p:pic>
        <p:nvPicPr>
          <p:cNvPr id="235" name="Google Shape;235;g271de46d0f2_0_258"/>
          <p:cNvPicPr preferRelativeResize="0"/>
          <p:nvPr/>
        </p:nvPicPr>
        <p:blipFill rotWithShape="1">
          <a:blip r:embed="rId3">
            <a:alphaModFix/>
          </a:blip>
          <a:srcRect b="11913" l="0" r="21333" t="35948"/>
          <a:stretch/>
        </p:blipFill>
        <p:spPr>
          <a:xfrm>
            <a:off x="387125" y="1578200"/>
            <a:ext cx="7172700" cy="3565300"/>
          </a:xfrm>
          <a:prstGeom prst="rect">
            <a:avLst/>
          </a:prstGeom>
          <a:noFill/>
          <a:ln>
            <a:noFill/>
          </a:ln>
        </p:spPr>
      </p:pic>
      <p:sp>
        <p:nvSpPr>
          <p:cNvPr id="236" name="Google Shape;236;g271de46d0f2_0_258"/>
          <p:cNvSpPr txBox="1"/>
          <p:nvPr/>
        </p:nvSpPr>
        <p:spPr>
          <a:xfrm>
            <a:off x="52925" y="167375"/>
            <a:ext cx="9246300" cy="113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lang="en" sz="2300">
                <a:latin typeface="Roboto"/>
                <a:ea typeface="Roboto"/>
                <a:cs typeface="Roboto"/>
                <a:sym typeface="Roboto"/>
              </a:rPr>
              <a:t>Esta es una nota del profesor.  Aquí es sólo una nota social así que puedo usarla como ejemplo pero también puede ser una nota académica.</a:t>
            </a:r>
            <a:endParaRPr b="0" i="0" sz="2300" u="none" cap="none" strike="noStrike">
              <a:solidFill>
                <a:srgbClr val="000000"/>
              </a:solidFill>
              <a:latin typeface="Roboto"/>
              <a:ea typeface="Roboto"/>
              <a:cs typeface="Roboto"/>
              <a:sym typeface="Roboto"/>
            </a:endParaRPr>
          </a:p>
        </p:txBody>
      </p:sp>
      <p:cxnSp>
        <p:nvCxnSpPr>
          <p:cNvPr id="237" name="Google Shape;237;g271de46d0f2_0_258"/>
          <p:cNvCxnSpPr/>
          <p:nvPr/>
        </p:nvCxnSpPr>
        <p:spPr>
          <a:xfrm flipH="1">
            <a:off x="6117900" y="1076550"/>
            <a:ext cx="609300" cy="1375800"/>
          </a:xfrm>
          <a:prstGeom prst="straightConnector1">
            <a:avLst/>
          </a:prstGeom>
          <a:noFill/>
          <a:ln cap="flat" cmpd="sng" w="38100">
            <a:solidFill>
              <a:schemeClr val="dk2"/>
            </a:solidFill>
            <a:prstDash val="solid"/>
            <a:round/>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41" name="Shape 241"/>
        <p:cNvGrpSpPr/>
        <p:nvPr/>
      </p:nvGrpSpPr>
      <p:grpSpPr>
        <a:xfrm>
          <a:off x="0" y="0"/>
          <a:ext cx="0" cy="0"/>
          <a:chOff x="0" y="0"/>
          <a:chExt cx="0" cy="0"/>
        </a:xfrm>
      </p:grpSpPr>
      <p:sp>
        <p:nvSpPr>
          <p:cNvPr id="242" name="Google Shape;242;g271de46d0f2_0_264"/>
          <p:cNvSpPr txBox="1"/>
          <p:nvPr/>
        </p:nvSpPr>
        <p:spPr>
          <a:xfrm>
            <a:off x="356700" y="49838"/>
            <a:ext cx="8787300" cy="15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 sz="2400">
                <a:latin typeface="Roboto"/>
                <a:ea typeface="Roboto"/>
                <a:cs typeface="Roboto"/>
                <a:sym typeface="Roboto"/>
              </a:rPr>
              <a:t>Haga clic en el nombre de cualquier tarea azul y abra el enlace.  Algunos profesores ponen una nota con la tarea para ayudar a recuperarla en caso de ausencia</a:t>
            </a:r>
            <a:endParaRPr b="0" i="0" sz="2400" u="none" cap="none" strike="noStrike">
              <a:solidFill>
                <a:srgbClr val="000000"/>
              </a:solidFill>
              <a:latin typeface="Roboto"/>
              <a:ea typeface="Roboto"/>
              <a:cs typeface="Roboto"/>
              <a:sym typeface="Roboto"/>
            </a:endParaRPr>
          </a:p>
        </p:txBody>
      </p:sp>
      <p:pic>
        <p:nvPicPr>
          <p:cNvPr id="243" name="Google Shape;243;g271de46d0f2_0_264"/>
          <p:cNvPicPr preferRelativeResize="0"/>
          <p:nvPr/>
        </p:nvPicPr>
        <p:blipFill rotWithShape="1">
          <a:blip r:embed="rId3">
            <a:alphaModFix/>
          </a:blip>
          <a:srcRect b="27339" l="0" r="0" t="16793"/>
          <a:stretch/>
        </p:blipFill>
        <p:spPr>
          <a:xfrm>
            <a:off x="284850" y="1716062"/>
            <a:ext cx="7325174" cy="3377601"/>
          </a:xfrm>
          <a:prstGeom prst="rect">
            <a:avLst/>
          </a:prstGeom>
          <a:noFill/>
          <a:ln>
            <a:noFill/>
          </a:ln>
        </p:spPr>
      </p:pic>
      <p:cxnSp>
        <p:nvCxnSpPr>
          <p:cNvPr id="244" name="Google Shape;244;g271de46d0f2_0_264"/>
          <p:cNvCxnSpPr/>
          <p:nvPr/>
        </p:nvCxnSpPr>
        <p:spPr>
          <a:xfrm flipH="1">
            <a:off x="2921525" y="1006763"/>
            <a:ext cx="4108800" cy="2475000"/>
          </a:xfrm>
          <a:prstGeom prst="straightConnector1">
            <a:avLst/>
          </a:prstGeom>
          <a:noFill/>
          <a:ln cap="flat" cmpd="sng" w="38100">
            <a:solidFill>
              <a:schemeClr val="dk2"/>
            </a:solidFill>
            <a:prstDash val="solid"/>
            <a:round/>
            <a:headEnd len="sm" w="sm"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48" name="Shape 248"/>
        <p:cNvGrpSpPr/>
        <p:nvPr/>
      </p:nvGrpSpPr>
      <p:grpSpPr>
        <a:xfrm>
          <a:off x="0" y="0"/>
          <a:ext cx="0" cy="0"/>
          <a:chOff x="0" y="0"/>
          <a:chExt cx="0" cy="0"/>
        </a:xfrm>
      </p:grpSpPr>
      <p:pic>
        <p:nvPicPr>
          <p:cNvPr id="249" name="Google Shape;249;g271de46d0f2_0_270"/>
          <p:cNvPicPr preferRelativeResize="0"/>
          <p:nvPr/>
        </p:nvPicPr>
        <p:blipFill rotWithShape="1">
          <a:blip r:embed="rId3">
            <a:alphaModFix/>
          </a:blip>
          <a:srcRect b="8854" l="2203" r="19376" t="35245"/>
          <a:stretch/>
        </p:blipFill>
        <p:spPr>
          <a:xfrm>
            <a:off x="600700" y="1540625"/>
            <a:ext cx="6664451" cy="3563005"/>
          </a:xfrm>
          <a:prstGeom prst="rect">
            <a:avLst/>
          </a:prstGeom>
          <a:noFill/>
          <a:ln>
            <a:noFill/>
          </a:ln>
        </p:spPr>
      </p:pic>
      <p:sp>
        <p:nvSpPr>
          <p:cNvPr id="250" name="Google Shape;250;g271de46d0f2_0_270"/>
          <p:cNvSpPr txBox="1"/>
          <p:nvPr/>
        </p:nvSpPr>
        <p:spPr>
          <a:xfrm>
            <a:off x="824950" y="39875"/>
            <a:ext cx="8787300" cy="125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lang="en" sz="2200">
                <a:latin typeface="Roboto"/>
                <a:ea typeface="Roboto"/>
                <a:cs typeface="Roboto"/>
                <a:sym typeface="Roboto"/>
              </a:rPr>
              <a:t>Haga clic en el nombre de cualquier tarea azul y abra el enlace.  Algunos profesores ponen una nota con la tarea para ayudar a recuperarla en caso de ausencia.</a:t>
            </a:r>
            <a:endParaRPr b="0" i="0" sz="2200" u="none" cap="none" strike="noStrike">
              <a:solidFill>
                <a:srgbClr val="000000"/>
              </a:solidFill>
              <a:latin typeface="Roboto"/>
              <a:ea typeface="Roboto"/>
              <a:cs typeface="Roboto"/>
              <a:sym typeface="Roboto"/>
            </a:endParaRPr>
          </a:p>
        </p:txBody>
      </p:sp>
      <p:cxnSp>
        <p:nvCxnSpPr>
          <p:cNvPr id="251" name="Google Shape;251;g271de46d0f2_0_270"/>
          <p:cNvCxnSpPr/>
          <p:nvPr/>
        </p:nvCxnSpPr>
        <p:spPr>
          <a:xfrm flipH="1">
            <a:off x="4847200" y="1179425"/>
            <a:ext cx="1639800" cy="1878000"/>
          </a:xfrm>
          <a:prstGeom prst="straightConnector1">
            <a:avLst/>
          </a:prstGeom>
          <a:noFill/>
          <a:ln cap="flat" cmpd="sng" w="38100">
            <a:solidFill>
              <a:schemeClr val="dk2"/>
            </a:solidFill>
            <a:prstDash val="solid"/>
            <a:round/>
            <a:headEnd len="sm" w="sm"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55" name="Shape 255"/>
        <p:cNvGrpSpPr/>
        <p:nvPr/>
      </p:nvGrpSpPr>
      <p:grpSpPr>
        <a:xfrm>
          <a:off x="0" y="0"/>
          <a:ext cx="0" cy="0"/>
          <a:chOff x="0" y="0"/>
          <a:chExt cx="0" cy="0"/>
        </a:xfrm>
      </p:grpSpPr>
      <p:sp>
        <p:nvSpPr>
          <p:cNvPr id="256" name="Google Shape;256;g271de46d0f2_0_276"/>
          <p:cNvSpPr txBox="1"/>
          <p:nvPr>
            <p:ph type="title"/>
          </p:nvPr>
        </p:nvSpPr>
        <p:spPr>
          <a:xfrm>
            <a:off x="370300" y="7514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chemeClr val="dk2"/>
                </a:solidFill>
              </a:rPr>
              <a:t>Inicio Acceso GRADOS (parte 1)</a:t>
            </a:r>
            <a:endParaRPr>
              <a:solidFill>
                <a:schemeClr val="dk2"/>
              </a:solidFill>
            </a:endParaRPr>
          </a:p>
        </p:txBody>
      </p:sp>
      <p:sp>
        <p:nvSpPr>
          <p:cNvPr id="257" name="Google Shape;257;g271de46d0f2_0_276"/>
          <p:cNvSpPr txBox="1"/>
          <p:nvPr>
            <p:ph idx="1" type="body"/>
          </p:nvPr>
        </p:nvSpPr>
        <p:spPr>
          <a:xfrm>
            <a:off x="261500" y="1669975"/>
            <a:ext cx="8882400" cy="3473400"/>
          </a:xfrm>
          <a:prstGeom prst="rect">
            <a:avLst/>
          </a:prstGeom>
          <a:noFill/>
          <a:ln>
            <a:noFill/>
          </a:ln>
        </p:spPr>
        <p:txBody>
          <a:bodyPr anchorCtr="0" anchor="t" bIns="91425" lIns="91425" spcFirstLastPara="1" rIns="91425" wrap="square" tIns="91425">
            <a:noAutofit/>
          </a:bodyPr>
          <a:lstStyle/>
          <a:p>
            <a:pPr indent="-368300" lvl="0" marL="457200" rtl="0" algn="l">
              <a:lnSpc>
                <a:spcPct val="200000"/>
              </a:lnSpc>
              <a:spcBef>
                <a:spcPts val="0"/>
              </a:spcBef>
              <a:spcAft>
                <a:spcPts val="0"/>
              </a:spcAft>
              <a:buClr>
                <a:srgbClr val="000000"/>
              </a:buClr>
              <a:buSzPts val="2200"/>
              <a:buFont typeface="Times New Roman"/>
              <a:buChar char="●"/>
            </a:pPr>
            <a:r>
              <a:rPr lang="en" sz="2200">
                <a:solidFill>
                  <a:srgbClr val="000000"/>
                </a:solidFill>
                <a:latin typeface="Times New Roman"/>
                <a:ea typeface="Times New Roman"/>
                <a:cs typeface="Times New Roman"/>
                <a:sym typeface="Times New Roman"/>
              </a:rPr>
              <a:t>A, B, C, D, F son grados regulares 95% = A, 85% = B, etc.</a:t>
            </a:r>
            <a:endParaRPr sz="2200">
              <a:solidFill>
                <a:srgbClr val="000000"/>
              </a:solidFill>
              <a:latin typeface="Times New Roman"/>
              <a:ea typeface="Times New Roman"/>
              <a:cs typeface="Times New Roman"/>
              <a:sym typeface="Times New Roman"/>
            </a:endParaRPr>
          </a:p>
          <a:p>
            <a:pPr indent="-368300" lvl="0" marL="457200" rtl="0" algn="l">
              <a:lnSpc>
                <a:spcPct val="200000"/>
              </a:lnSpc>
              <a:spcBef>
                <a:spcPts val="0"/>
              </a:spcBef>
              <a:spcAft>
                <a:spcPts val="0"/>
              </a:spcAft>
              <a:buClr>
                <a:srgbClr val="000000"/>
              </a:buClr>
              <a:buSzPts val="2200"/>
              <a:buFont typeface="Times New Roman"/>
              <a:buChar char="●"/>
            </a:pPr>
            <a:r>
              <a:rPr lang="en" sz="2200">
                <a:solidFill>
                  <a:srgbClr val="000000"/>
                </a:solidFill>
                <a:latin typeface="Times New Roman"/>
                <a:ea typeface="Times New Roman"/>
                <a:cs typeface="Times New Roman"/>
                <a:sym typeface="Times New Roman"/>
              </a:rPr>
              <a:t>Y significa</a:t>
            </a:r>
            <a:r>
              <a:rPr lang="en" sz="2200">
                <a:solidFill>
                  <a:srgbClr val="000000"/>
                </a:solidFill>
                <a:latin typeface="Times New Roman"/>
                <a:ea typeface="Times New Roman"/>
                <a:cs typeface="Times New Roman"/>
                <a:sym typeface="Times New Roman"/>
              </a:rPr>
              <a:t>“Sí, hiciste la tarea y obtuviste el 100% del crédito”</a:t>
            </a:r>
            <a:endParaRPr sz="2200">
              <a:solidFill>
                <a:srgbClr val="000000"/>
              </a:solidFill>
              <a:latin typeface="Times New Roman"/>
              <a:ea typeface="Times New Roman"/>
              <a:cs typeface="Times New Roman"/>
              <a:sym typeface="Times New Roman"/>
            </a:endParaRPr>
          </a:p>
          <a:p>
            <a:pPr indent="-368300" lvl="0" marL="457200" rtl="0" algn="l">
              <a:lnSpc>
                <a:spcPct val="200000"/>
              </a:lnSpc>
              <a:spcBef>
                <a:spcPts val="0"/>
              </a:spcBef>
              <a:spcAft>
                <a:spcPts val="0"/>
              </a:spcAft>
              <a:buClr>
                <a:srgbClr val="000000"/>
              </a:buClr>
              <a:buSzPts val="2200"/>
              <a:buFont typeface="Times New Roman"/>
              <a:buChar char="●"/>
            </a:pPr>
            <a:r>
              <a:rPr lang="en" sz="2200">
                <a:solidFill>
                  <a:srgbClr val="000000"/>
                </a:solidFill>
                <a:latin typeface="Times New Roman"/>
                <a:ea typeface="Times New Roman"/>
                <a:cs typeface="Times New Roman"/>
                <a:sym typeface="Times New Roman"/>
              </a:rPr>
              <a:t>N significa “No, hiciste la tarea y obtuviste el 0% del crédito”</a:t>
            </a:r>
            <a:endParaRPr sz="2200">
              <a:solidFill>
                <a:srgbClr val="000000"/>
              </a:solidFill>
              <a:latin typeface="Times New Roman"/>
              <a:ea typeface="Times New Roman"/>
              <a:cs typeface="Times New Roman"/>
              <a:sym typeface="Times New Roman"/>
            </a:endParaRPr>
          </a:p>
          <a:p>
            <a:pPr indent="-368300" lvl="0" marL="457200" rtl="0" algn="l">
              <a:lnSpc>
                <a:spcPct val="100000"/>
              </a:lnSpc>
              <a:spcBef>
                <a:spcPts val="0"/>
              </a:spcBef>
              <a:spcAft>
                <a:spcPts val="0"/>
              </a:spcAft>
              <a:buClr>
                <a:srgbClr val="000000"/>
              </a:buClr>
              <a:buSzPts val="2200"/>
              <a:buFont typeface="Times New Roman"/>
              <a:buChar char="●"/>
            </a:pPr>
            <a:r>
              <a:rPr lang="en" sz="2200">
                <a:solidFill>
                  <a:srgbClr val="000000"/>
                </a:solidFill>
                <a:latin typeface="Times New Roman"/>
                <a:ea typeface="Times New Roman"/>
                <a:cs typeface="Times New Roman"/>
                <a:sym typeface="Times New Roman"/>
              </a:rPr>
              <a:t>Un NÚMERO donde está la calificación significa que obtuviste esa misma cantidad de puntos en la tarea.</a:t>
            </a:r>
            <a:endParaRPr sz="2200">
              <a:solidFill>
                <a:srgbClr val="000000"/>
              </a:solidFill>
              <a:latin typeface="Times New Roman"/>
              <a:ea typeface="Times New Roman"/>
              <a:cs typeface="Times New Roman"/>
              <a:sym typeface="Times New Roman"/>
            </a:endParaRPr>
          </a:p>
          <a:p>
            <a:pPr indent="0" lvl="0" marL="457200" rtl="0" algn="l">
              <a:lnSpc>
                <a:spcPct val="100000"/>
              </a:lnSpc>
              <a:spcBef>
                <a:spcPts val="0"/>
              </a:spcBef>
              <a:spcAft>
                <a:spcPts val="0"/>
              </a:spcAft>
              <a:buSzPts val="1800"/>
              <a:buNone/>
            </a:pPr>
            <a:r>
              <a:t/>
            </a:r>
            <a:endParaRPr sz="2200">
              <a:solidFill>
                <a:srgbClr val="000000"/>
              </a:solidFill>
              <a:latin typeface="Times New Roman"/>
              <a:ea typeface="Times New Roman"/>
              <a:cs typeface="Times New Roman"/>
              <a:sym typeface="Times New Roman"/>
            </a:endParaRPr>
          </a:p>
          <a:p>
            <a:pPr indent="-368300" lvl="0" marL="457200" rtl="0" algn="l">
              <a:lnSpc>
                <a:spcPct val="100000"/>
              </a:lnSpc>
              <a:spcBef>
                <a:spcPts val="0"/>
              </a:spcBef>
              <a:spcAft>
                <a:spcPts val="0"/>
              </a:spcAft>
              <a:buClr>
                <a:srgbClr val="000000"/>
              </a:buClr>
              <a:buSzPts val="2200"/>
              <a:buFont typeface="Times New Roman"/>
              <a:buChar char="●"/>
            </a:pPr>
            <a:r>
              <a:rPr lang="en" sz="2200">
                <a:solidFill>
                  <a:srgbClr val="000000"/>
                </a:solidFill>
                <a:latin typeface="Times New Roman"/>
                <a:ea typeface="Times New Roman"/>
                <a:cs typeface="Times New Roman"/>
                <a:sym typeface="Times New Roman"/>
              </a:rPr>
              <a:t>X significa "Reparar" y obtienes un crédito del 70%.</a:t>
            </a:r>
            <a:endParaRPr sz="2200">
              <a:solidFill>
                <a:srgbClr val="000000"/>
              </a:solidFill>
              <a:latin typeface="Times New Roman"/>
              <a:ea typeface="Times New Roman"/>
              <a:cs typeface="Times New Roman"/>
              <a:sym typeface="Times New Roman"/>
            </a:endParaRPr>
          </a:p>
          <a:p>
            <a:pPr indent="0" lvl="0" marL="457200" rtl="0" algn="l">
              <a:lnSpc>
                <a:spcPct val="130000"/>
              </a:lnSpc>
              <a:spcBef>
                <a:spcPts val="0"/>
              </a:spcBef>
              <a:spcAft>
                <a:spcPts val="0"/>
              </a:spcAft>
              <a:buSzPts val="1800"/>
              <a:buNone/>
            </a:pPr>
            <a:r>
              <a:t/>
            </a:r>
            <a:endParaRPr b="1" sz="1600">
              <a:solidFill>
                <a:srgbClr val="000000"/>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61" name="Shape 261"/>
        <p:cNvGrpSpPr/>
        <p:nvPr/>
      </p:nvGrpSpPr>
      <p:grpSpPr>
        <a:xfrm>
          <a:off x="0" y="0"/>
          <a:ext cx="0" cy="0"/>
          <a:chOff x="0" y="0"/>
          <a:chExt cx="0" cy="0"/>
        </a:xfrm>
      </p:grpSpPr>
      <p:sp>
        <p:nvSpPr>
          <p:cNvPr id="262" name="Google Shape;262;g271de46d0f2_0_28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chemeClr val="dk2"/>
                </a:solidFill>
              </a:rPr>
              <a:t>Inicio Acceso CALIFICACIONES (parte 2)</a:t>
            </a:r>
            <a:endParaRPr>
              <a:solidFill>
                <a:schemeClr val="dk2"/>
              </a:solidFill>
            </a:endParaRPr>
          </a:p>
        </p:txBody>
      </p:sp>
      <p:sp>
        <p:nvSpPr>
          <p:cNvPr id="263" name="Google Shape;263;g271de46d0f2_0_281"/>
          <p:cNvSpPr txBox="1"/>
          <p:nvPr>
            <p:ph idx="1" type="body"/>
          </p:nvPr>
        </p:nvSpPr>
        <p:spPr>
          <a:xfrm>
            <a:off x="0" y="1586175"/>
            <a:ext cx="9144000" cy="35574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AB significa que estuvo ausente y, hasta que recupere la tarea, obtiene 0% de crédito.</a:t>
            </a:r>
            <a:endParaRPr sz="1600">
              <a:solidFill>
                <a:srgbClr val="000000"/>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M significa "Falta" y hasta que se complete, obtienes 0% de crédito.</a:t>
            </a:r>
            <a:endParaRPr sz="1600">
              <a:solidFill>
                <a:srgbClr val="000000"/>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Quiere decir "tarea incompleta" y hasta que la completes, obtienes 0% de crédito.</a:t>
            </a:r>
            <a:endParaRPr sz="1600">
              <a:solidFill>
                <a:srgbClr val="000000"/>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aa significa "Asignación adaptativa" y se utiliza si el estudiante tiene un Plan de educación individual o un Plan 504 donde las tareas deben modificarse.</a:t>
            </a:r>
            <a:endParaRPr sz="1600">
              <a:solidFill>
                <a:srgbClr val="000000"/>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EXC significa "Excusado" y esa puntuación se excluye de la calificación (no aumenta ni disminuye la calificación)</a:t>
            </a:r>
            <a:endParaRPr sz="2200">
              <a:solidFill>
                <a:srgbClr val="000000"/>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rgbClr val="000000"/>
              </a:buClr>
              <a:buSzPts val="1500"/>
              <a:buFont typeface="Times New Roman"/>
              <a:buChar char="●"/>
            </a:pPr>
            <a:r>
              <a:rPr b="1" lang="en" sz="1500">
                <a:solidFill>
                  <a:srgbClr val="000000"/>
                </a:solidFill>
                <a:latin typeface="Times New Roman"/>
                <a:ea typeface="Times New Roman"/>
                <a:cs typeface="Times New Roman"/>
                <a:sym typeface="Times New Roman"/>
              </a:rPr>
              <a:t>Si una calificación está EN BLANCO, generalmente significa que la tarea aún no ha sido calificada (aunque no todos los maestros usan este método, pero el maestro de sexto grado sí. EN BLANCO = aún no calificado)</a:t>
            </a:r>
            <a:endParaRPr b="1" sz="1500">
              <a:solidFill>
                <a:srgbClr val="000000"/>
              </a:solidFill>
              <a:latin typeface="Times New Roman"/>
              <a:ea typeface="Times New Roman"/>
              <a:cs typeface="Times New Roman"/>
              <a:sym typeface="Times New Roman"/>
            </a:endParaRPr>
          </a:p>
          <a:p>
            <a:pPr indent="0" lvl="0" marL="457200" rtl="0" algn="l">
              <a:lnSpc>
                <a:spcPct val="130000"/>
              </a:lnSpc>
              <a:spcBef>
                <a:spcPts val="0"/>
              </a:spcBef>
              <a:spcAft>
                <a:spcPts val="0"/>
              </a:spcAft>
              <a:buSzPts val="1800"/>
              <a:buNone/>
            </a:pPr>
            <a:r>
              <a:t/>
            </a:r>
            <a:endParaRPr sz="1600">
              <a:solidFill>
                <a:srgbClr val="000000"/>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67" name="Shape 267"/>
        <p:cNvGrpSpPr/>
        <p:nvPr/>
      </p:nvGrpSpPr>
      <p:grpSpPr>
        <a:xfrm>
          <a:off x="0" y="0"/>
          <a:ext cx="0" cy="0"/>
          <a:chOff x="0" y="0"/>
          <a:chExt cx="0" cy="0"/>
        </a:xfrm>
      </p:grpSpPr>
      <p:sp>
        <p:nvSpPr>
          <p:cNvPr id="268" name="Google Shape;268;g271de46d0f2_0_286"/>
          <p:cNvSpPr txBox="1"/>
          <p:nvPr>
            <p:ph type="title"/>
          </p:nvPr>
        </p:nvSpPr>
        <p:spPr>
          <a:xfrm>
            <a:off x="471900" y="382275"/>
            <a:ext cx="8222100" cy="1077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2900">
                <a:solidFill>
                  <a:schemeClr val="dk2"/>
                </a:solidFill>
              </a:rPr>
              <a:t>Inicio Acceso GRADOS (para alumnos de 6º de secundaria)</a:t>
            </a:r>
            <a:endParaRPr sz="2900">
              <a:solidFill>
                <a:schemeClr val="dk2"/>
              </a:solidFill>
            </a:endParaRPr>
          </a:p>
        </p:txBody>
      </p:sp>
      <p:sp>
        <p:nvSpPr>
          <p:cNvPr id="269" name="Google Shape;269;g271de46d0f2_0_286"/>
          <p:cNvSpPr txBox="1"/>
          <p:nvPr>
            <p:ph idx="1" type="body"/>
          </p:nvPr>
        </p:nvSpPr>
        <p:spPr>
          <a:xfrm>
            <a:off x="111325" y="1633400"/>
            <a:ext cx="9032400" cy="35100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rgbClr val="000000"/>
              </a:buClr>
              <a:buSzPts val="1500"/>
              <a:buFont typeface="Times New Roman"/>
              <a:buChar char="●"/>
            </a:pPr>
            <a:r>
              <a:rPr b="1" lang="en" sz="1500">
                <a:solidFill>
                  <a:srgbClr val="000000"/>
                </a:solidFill>
                <a:latin typeface="Times New Roman"/>
                <a:ea typeface="Times New Roman"/>
                <a:cs typeface="Times New Roman"/>
                <a:sym typeface="Times New Roman"/>
              </a:rPr>
              <a:t>Para estudiantes de sexto grado... </a:t>
            </a:r>
            <a:r>
              <a:rPr b="1" lang="en" sz="1500" u="sng">
                <a:solidFill>
                  <a:srgbClr val="000000"/>
                </a:solidFill>
                <a:latin typeface="Times New Roman"/>
                <a:ea typeface="Times New Roman"/>
                <a:cs typeface="Times New Roman"/>
                <a:sym typeface="Times New Roman"/>
              </a:rPr>
              <a:t>Si una calificación está EN BLANCO, significa que la tarea aún no ha sido calificada.</a:t>
            </a:r>
            <a:endParaRPr b="1" sz="1500" u="sng">
              <a:solidFill>
                <a:srgbClr val="000000"/>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rgbClr val="000000"/>
              </a:buClr>
              <a:buSzPts val="1500"/>
              <a:buFont typeface="Times New Roman"/>
              <a:buChar char="●"/>
            </a:pPr>
            <a:r>
              <a:rPr lang="en" sz="1500">
                <a:solidFill>
                  <a:srgbClr val="000000"/>
                </a:solidFill>
                <a:latin typeface="Times New Roman"/>
                <a:ea typeface="Times New Roman"/>
                <a:cs typeface="Times New Roman"/>
                <a:sym typeface="Times New Roman"/>
              </a:rPr>
              <a:t>Un espacio en blanco donde está la calificación puede significar que es posible que la tarea aún no haya vencido.  O, si la fecha de vencimiento ya pasó, es posible que la puntuación aún no esté en Home Access.</a:t>
            </a:r>
            <a:endParaRPr sz="1500">
              <a:solidFill>
                <a:srgbClr val="000000"/>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rgbClr val="FF0000"/>
              </a:buClr>
              <a:buSzPts val="1500"/>
              <a:buFont typeface="Times New Roman"/>
              <a:buChar char="●"/>
            </a:pPr>
            <a:r>
              <a:rPr b="1" lang="en" sz="1500">
                <a:solidFill>
                  <a:srgbClr val="FF0000"/>
                </a:solidFill>
                <a:latin typeface="Times New Roman"/>
                <a:ea typeface="Times New Roman"/>
                <a:cs typeface="Times New Roman"/>
                <a:sym typeface="Times New Roman"/>
              </a:rPr>
              <a:t>Las calificaciones deben ingresarse manualmente en Home Access desde Google Classroom y otras plataformas de aprendizaje.  El proceso no es automático.  Home Access no se comunica con Google Classroom ni con ninguna otra plataforma de aprendizaje.</a:t>
            </a:r>
            <a:endParaRPr b="1" sz="1500">
              <a:solidFill>
                <a:srgbClr val="FF0000"/>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rgbClr val="000000"/>
              </a:buClr>
              <a:buSzPts val="1500"/>
              <a:buFont typeface="Times New Roman"/>
              <a:buChar char="●"/>
            </a:pPr>
            <a:r>
              <a:rPr lang="en" sz="1500">
                <a:solidFill>
                  <a:srgbClr val="000000"/>
                </a:solidFill>
                <a:latin typeface="Times New Roman"/>
                <a:ea typeface="Times New Roman"/>
                <a:cs typeface="Times New Roman"/>
                <a:sym typeface="Times New Roman"/>
              </a:rPr>
              <a:t>Las calificaciones se actualizarán semanalmente (antes del miércoles por la noche).</a:t>
            </a:r>
            <a:endParaRPr sz="1500">
              <a:solidFill>
                <a:srgbClr val="000000"/>
              </a:solidFill>
              <a:latin typeface="Times New Roman"/>
              <a:ea typeface="Times New Roman"/>
              <a:cs typeface="Times New Roman"/>
              <a:sym typeface="Times New Roman"/>
            </a:endParaRPr>
          </a:p>
          <a:p>
            <a:pPr indent="-342900" lvl="0" marL="457200" rtl="0" algn="l">
              <a:lnSpc>
                <a:spcPct val="150000"/>
              </a:lnSpc>
              <a:spcBef>
                <a:spcPts val="0"/>
              </a:spcBef>
              <a:spcAft>
                <a:spcPts val="0"/>
              </a:spcAft>
              <a:buClr>
                <a:srgbClr val="FF0000"/>
              </a:buClr>
              <a:buSzPts val="1800"/>
              <a:buFont typeface="Times New Roman"/>
              <a:buChar char="●"/>
            </a:pPr>
            <a:r>
              <a:rPr b="1" lang="en" sz="1500" u="sng">
                <a:solidFill>
                  <a:srgbClr val="FF0000"/>
                </a:solidFill>
                <a:latin typeface="Times New Roman"/>
                <a:ea typeface="Times New Roman"/>
                <a:cs typeface="Times New Roman"/>
                <a:sym typeface="Times New Roman"/>
              </a:rPr>
              <a:t> </a:t>
            </a:r>
            <a:r>
              <a:rPr b="1" lang="en" sz="1400" u="sng">
                <a:solidFill>
                  <a:srgbClr val="FF0000"/>
                </a:solidFill>
                <a:latin typeface="Times New Roman"/>
                <a:ea typeface="Times New Roman"/>
                <a:cs typeface="Times New Roman"/>
                <a:sym typeface="Times New Roman"/>
              </a:rPr>
              <a:t>Las calificaciones NO se actualizan automáticamente en Home Access. Toda la información la ingresan los maestros.</a:t>
            </a:r>
            <a:endParaRPr b="1" sz="1400" u="sng">
              <a:solidFill>
                <a:srgbClr val="FF0000"/>
              </a:solidFill>
              <a:latin typeface="Times New Roman"/>
              <a:ea typeface="Times New Roman"/>
              <a:cs typeface="Times New Roman"/>
              <a:sym typeface="Times New Roman"/>
            </a:endParaRPr>
          </a:p>
          <a:p>
            <a:pPr indent="0" lvl="0" marL="457200" rtl="0" algn="l">
              <a:lnSpc>
                <a:spcPct val="130000"/>
              </a:lnSpc>
              <a:spcBef>
                <a:spcPts val="0"/>
              </a:spcBef>
              <a:spcAft>
                <a:spcPts val="0"/>
              </a:spcAft>
              <a:buSzPts val="1800"/>
              <a:buNone/>
            </a:pPr>
            <a:r>
              <a:t/>
            </a:r>
            <a:endParaRPr sz="1600">
              <a:solidFill>
                <a:srgbClr val="000000"/>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73" name="Shape 273"/>
        <p:cNvGrpSpPr/>
        <p:nvPr/>
      </p:nvGrpSpPr>
      <p:grpSpPr>
        <a:xfrm>
          <a:off x="0" y="0"/>
          <a:ext cx="0" cy="0"/>
          <a:chOff x="0" y="0"/>
          <a:chExt cx="0" cy="0"/>
        </a:xfrm>
      </p:grpSpPr>
      <p:sp>
        <p:nvSpPr>
          <p:cNvPr id="274" name="Google Shape;274;g271de46d0f2_0_29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chemeClr val="dk2"/>
                </a:solidFill>
              </a:rPr>
              <a:t>                   Fechas de vencimiento</a:t>
            </a:r>
            <a:endParaRPr>
              <a:solidFill>
                <a:schemeClr val="dk2"/>
              </a:solidFill>
            </a:endParaRPr>
          </a:p>
        </p:txBody>
      </p:sp>
      <p:sp>
        <p:nvSpPr>
          <p:cNvPr id="275" name="Google Shape;275;g271de46d0f2_0_29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Char char="●"/>
            </a:pPr>
            <a:r>
              <a:rPr b="1" lang="en" sz="2000">
                <a:solidFill>
                  <a:srgbClr val="000000"/>
                </a:solidFill>
              </a:rPr>
              <a:t>Si la fecha de entrega es futura, la calificación de la tarea no se tendrá en cuenta en la calificación de la clase hasta que haya pasado la fecha de entrega.</a:t>
            </a:r>
            <a:endParaRPr b="1" sz="20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63" name="Shape 163"/>
        <p:cNvGrpSpPr/>
        <p:nvPr/>
      </p:nvGrpSpPr>
      <p:grpSpPr>
        <a:xfrm>
          <a:off x="0" y="0"/>
          <a:ext cx="0" cy="0"/>
          <a:chOff x="0" y="0"/>
          <a:chExt cx="0" cy="0"/>
        </a:xfrm>
      </p:grpSpPr>
      <p:sp>
        <p:nvSpPr>
          <p:cNvPr id="164" name="Google Shape;164;g27204293260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Clr>
                <a:schemeClr val="dk1"/>
              </a:buClr>
              <a:buSzPct val="55000"/>
              <a:buFont typeface="Arial"/>
              <a:buNone/>
            </a:pPr>
            <a:r>
              <a:rPr b="1" lang="en" sz="2000"/>
              <a:t>Instrucciones para padres/tutores para la rotación de esta noche:</a:t>
            </a:r>
            <a:endParaRPr sz="3400"/>
          </a:p>
        </p:txBody>
      </p:sp>
      <p:sp>
        <p:nvSpPr>
          <p:cNvPr id="165" name="Google Shape;165;g27204293260_0_0"/>
          <p:cNvSpPr txBox="1"/>
          <p:nvPr>
            <p:ph idx="1" type="body"/>
          </p:nvPr>
        </p:nvSpPr>
        <p:spPr>
          <a:xfrm>
            <a:off x="261750" y="863550"/>
            <a:ext cx="8520600" cy="40125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Clr>
                <a:schemeClr val="dk1"/>
              </a:buClr>
              <a:buSzPts val="275"/>
              <a:buFont typeface="Arial"/>
              <a:buNone/>
            </a:pPr>
            <a:r>
              <a:rPr b="1" lang="en" sz="5600">
                <a:solidFill>
                  <a:schemeClr val="dk1"/>
                </a:solidFill>
              </a:rPr>
              <a:t> Padres/tutores, </a:t>
            </a:r>
            <a:r>
              <a:rPr b="1" lang="en" sz="5600">
                <a:solidFill>
                  <a:schemeClr val="dk1"/>
                </a:solidFill>
              </a:rPr>
              <a:t>rotaran</a:t>
            </a:r>
            <a:r>
              <a:rPr b="1" lang="en" sz="5600">
                <a:solidFill>
                  <a:schemeClr val="dk1"/>
                </a:solidFill>
              </a:rPr>
              <a:t> entre aulas y temas según el apellido de su estudiante. La Sra. Johansen se pondrá en contacto con el altavoz y le avisará cuando sea el momento de rotar.</a:t>
            </a:r>
            <a:endParaRPr b="1" sz="5600">
              <a:solidFill>
                <a:schemeClr val="dk1"/>
              </a:solidFill>
            </a:endParaRPr>
          </a:p>
          <a:p>
            <a:pPr indent="0" lvl="0" marL="0" rtl="0" algn="l">
              <a:lnSpc>
                <a:spcPct val="115000"/>
              </a:lnSpc>
              <a:spcBef>
                <a:spcPts val="0"/>
              </a:spcBef>
              <a:spcAft>
                <a:spcPts val="0"/>
              </a:spcAft>
              <a:buClr>
                <a:schemeClr val="dk1"/>
              </a:buClr>
              <a:buSzPts val="275"/>
              <a:buFont typeface="Arial"/>
              <a:buNone/>
            </a:pPr>
            <a:r>
              <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A-C es el Grupo #1 y comienza con el Sr. Anderson en la habitación 203.</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D-G ​​es el Grupo #2 y comienza con la Sra. Brown en la habitación 603.</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H-O es el Grupo #3 y comienza con Sr. DDA 703</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P-S es el Grupo #4 y comienza con la Sra. Moore en 701</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T-Z es el Grupo #5 y comienza con la Sra. Ree</a:t>
            </a:r>
            <a:r>
              <a:rPr lang="en" sz="5600">
                <a:solidFill>
                  <a:schemeClr val="dk1"/>
                </a:solidFill>
              </a:rPr>
              <a:t>d en 302</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b="1" lang="en" sz="5600">
                <a:solidFill>
                  <a:schemeClr val="dk1"/>
                </a:solidFill>
              </a:rPr>
              <a:t>Cada grupo rotará en orden (el grupo 1 pasa al 2, el 2 pasa al 3….5 pasa al 1, etc.)</a:t>
            </a:r>
            <a:endParaRPr b="1"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5:40 PM-5:50 PM 1.ª rotación</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5:55 PM-6:05 PM 2da rotación</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6:10 PM-6:20 PM 3ra Rotación</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6:25 PM- 6:35 PM 4ta Rotación</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6:40 PM-6:50 PM 5ta Rotación</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6:50 PM-7:00 PM Áreas Abiertas (si lo deseas)</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t/>
            </a:r>
            <a:endParaRPr sz="5600">
              <a:solidFill>
                <a:schemeClr val="dk1"/>
              </a:solidFill>
            </a:endParaRPr>
          </a:p>
          <a:p>
            <a:pPr indent="0" lvl="0" marL="0" rtl="0" algn="l">
              <a:lnSpc>
                <a:spcPct val="115000"/>
              </a:lnSpc>
              <a:spcBef>
                <a:spcPts val="0"/>
              </a:spcBef>
              <a:spcAft>
                <a:spcPts val="0"/>
              </a:spcAft>
              <a:buClr>
                <a:schemeClr val="dk1"/>
              </a:buClr>
              <a:buSzPts val="275"/>
              <a:buFont typeface="Arial"/>
              <a:buNone/>
            </a:pPr>
            <a:r>
              <a:rPr lang="en" sz="5600">
                <a:solidFill>
                  <a:schemeClr val="dk1"/>
                </a:solidFill>
              </a:rPr>
              <a:t>Área abierta (cafetería o salones designados) Temas: coro, banda, FBLA, HOSA, deportes escolares para estudiantes de sexto grado, Parent Square, centro de aprendizaje/IEP, 504, TAG, consejería</a:t>
            </a:r>
            <a:endParaRPr sz="5600"/>
          </a:p>
          <a:p>
            <a:pPr indent="0" lvl="0" marL="0" rtl="0" algn="l">
              <a:lnSpc>
                <a:spcPct val="115000"/>
              </a:lnSpc>
              <a:spcBef>
                <a:spcPts val="0"/>
              </a:spcBef>
              <a:spcAft>
                <a:spcPts val="0"/>
              </a:spcAft>
              <a:buClr>
                <a:schemeClr val="dk1"/>
              </a:buClr>
              <a:buSzPct val="78571"/>
              <a:buFont typeface="Arial"/>
              <a:buNone/>
            </a:pPr>
            <a:r>
              <a:t/>
            </a:r>
            <a:endParaRPr sz="1400">
              <a:solidFill>
                <a:schemeClr val="dk1"/>
              </a:solidFill>
            </a:endParaRPr>
          </a:p>
          <a:p>
            <a:pPr indent="0" lvl="0" marL="0" rtl="0" algn="l">
              <a:lnSpc>
                <a:spcPct val="115000"/>
              </a:lnSpc>
              <a:spcBef>
                <a:spcPts val="0"/>
              </a:spcBef>
              <a:spcAft>
                <a:spcPts val="0"/>
              </a:spcAft>
              <a:buClr>
                <a:schemeClr val="dk1"/>
              </a:buClr>
              <a:buSzPct val="78571"/>
              <a:buFont typeface="Arial"/>
              <a:buNone/>
            </a:pPr>
            <a:r>
              <a:t/>
            </a:r>
            <a:endParaRPr sz="1400">
              <a:solidFill>
                <a:schemeClr val="dk1"/>
              </a:solidFill>
            </a:endParaRPr>
          </a:p>
          <a:p>
            <a:pPr indent="0" lvl="0" marL="0" rtl="0" algn="l">
              <a:lnSpc>
                <a:spcPct val="115000"/>
              </a:lnSpc>
              <a:spcBef>
                <a:spcPts val="0"/>
              </a:spcBef>
              <a:spcAft>
                <a:spcPts val="0"/>
              </a:spcAft>
              <a:buClr>
                <a:schemeClr val="dk1"/>
              </a:buClr>
              <a:buSzPct val="78571"/>
              <a:buFont typeface="Arial"/>
              <a:buNone/>
            </a:pPr>
            <a:r>
              <a:t/>
            </a:r>
            <a:endParaRPr sz="14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79" name="Shape 279"/>
        <p:cNvGrpSpPr/>
        <p:nvPr/>
      </p:nvGrpSpPr>
      <p:grpSpPr>
        <a:xfrm>
          <a:off x="0" y="0"/>
          <a:ext cx="0" cy="0"/>
          <a:chOff x="0" y="0"/>
          <a:chExt cx="0" cy="0"/>
        </a:xfrm>
      </p:grpSpPr>
      <p:sp>
        <p:nvSpPr>
          <p:cNvPr id="280" name="Google Shape;280;g271de46d0f2_0_296"/>
          <p:cNvSpPr txBox="1"/>
          <p:nvPr>
            <p:ph type="title"/>
          </p:nvPr>
        </p:nvSpPr>
        <p:spPr>
          <a:xfrm>
            <a:off x="490250" y="295400"/>
            <a:ext cx="8007000" cy="4483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a:solidFill>
                  <a:schemeClr val="dk2"/>
                </a:solidFill>
              </a:rPr>
              <a:t>Visión general de </a:t>
            </a:r>
            <a:endParaRPr>
              <a:solidFill>
                <a:schemeClr val="dk2"/>
              </a:solidFill>
            </a:endParaRPr>
          </a:p>
          <a:p>
            <a:pPr indent="0" lvl="0" marL="0" rtl="0" algn="l">
              <a:lnSpc>
                <a:spcPct val="100000"/>
              </a:lnSpc>
              <a:spcBef>
                <a:spcPts val="0"/>
              </a:spcBef>
              <a:spcAft>
                <a:spcPts val="0"/>
              </a:spcAft>
              <a:buSzPts val="6000"/>
              <a:buNone/>
            </a:pPr>
            <a:r>
              <a:rPr lang="en">
                <a:solidFill>
                  <a:schemeClr val="dk2"/>
                </a:solidFill>
              </a:rPr>
              <a:t>Otras pestañas/información de acceso al hogar</a:t>
            </a:r>
            <a:endParaRPr>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84" name="Shape 284"/>
        <p:cNvGrpSpPr/>
        <p:nvPr/>
      </p:nvGrpSpPr>
      <p:grpSpPr>
        <a:xfrm>
          <a:off x="0" y="0"/>
          <a:ext cx="0" cy="0"/>
          <a:chOff x="0" y="0"/>
          <a:chExt cx="0" cy="0"/>
        </a:xfrm>
      </p:grpSpPr>
      <p:pic>
        <p:nvPicPr>
          <p:cNvPr id="285" name="Google Shape;285;g271de46d0f2_0_300"/>
          <p:cNvPicPr preferRelativeResize="0"/>
          <p:nvPr/>
        </p:nvPicPr>
        <p:blipFill rotWithShape="1">
          <a:blip r:embed="rId3">
            <a:alphaModFix/>
          </a:blip>
          <a:srcRect b="34990" l="0" r="56165" t="12001"/>
          <a:stretch/>
        </p:blipFill>
        <p:spPr>
          <a:xfrm>
            <a:off x="361625" y="1395525"/>
            <a:ext cx="8706176" cy="3747975"/>
          </a:xfrm>
          <a:prstGeom prst="rect">
            <a:avLst/>
          </a:prstGeom>
          <a:noFill/>
          <a:ln>
            <a:noFill/>
          </a:ln>
        </p:spPr>
      </p:pic>
      <p:sp>
        <p:nvSpPr>
          <p:cNvPr id="286" name="Google Shape;286;g271de46d0f2_0_300"/>
          <p:cNvSpPr txBox="1"/>
          <p:nvPr/>
        </p:nvSpPr>
        <p:spPr>
          <a:xfrm>
            <a:off x="219300" y="0"/>
            <a:ext cx="8848500" cy="117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lang="en" sz="3000">
                <a:latin typeface="Roboto"/>
                <a:ea typeface="Roboto"/>
                <a:cs typeface="Roboto"/>
                <a:sym typeface="Roboto"/>
              </a:rPr>
              <a:t>                                Pestaña INICIO</a:t>
            </a:r>
            <a:endParaRPr b="1" i="0" sz="30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000"/>
              <a:buFont typeface="Arial"/>
              <a:buNone/>
            </a:pPr>
            <a:r>
              <a:rPr lang="en" sz="2000">
                <a:latin typeface="Roboto"/>
                <a:ea typeface="Roboto"/>
                <a:cs typeface="Roboto"/>
                <a:sym typeface="Roboto"/>
              </a:rPr>
              <a:t>Esto muestra su horario de clases y sus tareas.  Se muestran en sus fechas de vencimiento.</a:t>
            </a:r>
            <a:endParaRPr b="0" i="0" sz="2000" u="none" cap="none" strike="noStrike">
              <a:solidFill>
                <a:srgbClr val="000000"/>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90" name="Shape 290"/>
        <p:cNvGrpSpPr/>
        <p:nvPr/>
      </p:nvGrpSpPr>
      <p:grpSpPr>
        <a:xfrm>
          <a:off x="0" y="0"/>
          <a:ext cx="0" cy="0"/>
          <a:chOff x="0" y="0"/>
          <a:chExt cx="0" cy="0"/>
        </a:xfrm>
      </p:grpSpPr>
      <p:sp>
        <p:nvSpPr>
          <p:cNvPr id="291" name="Google Shape;291;g271de46d0f2_0_305"/>
          <p:cNvSpPr txBox="1"/>
          <p:nvPr/>
        </p:nvSpPr>
        <p:spPr>
          <a:xfrm>
            <a:off x="219300" y="0"/>
            <a:ext cx="8848500" cy="13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lang="en" sz="3000">
                <a:latin typeface="Roboto"/>
                <a:ea typeface="Roboto"/>
                <a:cs typeface="Roboto"/>
                <a:sym typeface="Roboto"/>
              </a:rPr>
              <a:t>                        Pestaña ASISTENCIA</a:t>
            </a:r>
            <a:endParaRPr b="1" i="0" sz="30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000"/>
              <a:buFont typeface="Arial"/>
              <a:buNone/>
            </a:pPr>
            <a:r>
              <a:rPr lang="en" sz="2000">
                <a:latin typeface="Roboto"/>
                <a:ea typeface="Roboto"/>
                <a:cs typeface="Roboto"/>
                <a:sym typeface="Roboto"/>
              </a:rPr>
              <a:t>Esto muestra su asistencia a la escuela.  Los diferentes colores muestran diferentes motivos de ausencia. Pase el cursor sobre la fecha para ver el motivo de la ausencia.</a:t>
            </a:r>
            <a:endParaRPr b="0" i="0" sz="2000" u="none" cap="none" strike="noStrike">
              <a:solidFill>
                <a:srgbClr val="000000"/>
              </a:solidFill>
              <a:latin typeface="Roboto"/>
              <a:ea typeface="Roboto"/>
              <a:cs typeface="Roboto"/>
              <a:sym typeface="Roboto"/>
            </a:endParaRPr>
          </a:p>
        </p:txBody>
      </p:sp>
      <p:pic>
        <p:nvPicPr>
          <p:cNvPr id="292" name="Google Shape;292;g271de46d0f2_0_305"/>
          <p:cNvPicPr preferRelativeResize="0"/>
          <p:nvPr/>
        </p:nvPicPr>
        <p:blipFill rotWithShape="1">
          <a:blip r:embed="rId3">
            <a:alphaModFix/>
          </a:blip>
          <a:srcRect b="33754" l="0" r="56616" t="11941"/>
          <a:stretch/>
        </p:blipFill>
        <p:spPr>
          <a:xfrm>
            <a:off x="86875" y="1531325"/>
            <a:ext cx="9057125" cy="36121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96" name="Shape 296"/>
        <p:cNvGrpSpPr/>
        <p:nvPr/>
      </p:nvGrpSpPr>
      <p:grpSpPr>
        <a:xfrm>
          <a:off x="0" y="0"/>
          <a:ext cx="0" cy="0"/>
          <a:chOff x="0" y="0"/>
          <a:chExt cx="0" cy="0"/>
        </a:xfrm>
      </p:grpSpPr>
      <p:sp>
        <p:nvSpPr>
          <p:cNvPr id="297" name="Google Shape;297;g271de46d0f2_0_310"/>
          <p:cNvSpPr txBox="1"/>
          <p:nvPr/>
        </p:nvSpPr>
        <p:spPr>
          <a:xfrm>
            <a:off x="311550" y="0"/>
            <a:ext cx="8756100" cy="142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3000">
                <a:latin typeface="Roboto"/>
                <a:ea typeface="Roboto"/>
                <a:cs typeface="Roboto"/>
                <a:sym typeface="Roboto"/>
              </a:rPr>
              <a:t>                          Pestaña CLASES</a:t>
            </a:r>
            <a:endParaRPr b="1" sz="3000">
              <a:latin typeface="Roboto"/>
              <a:ea typeface="Roboto"/>
              <a:cs typeface="Roboto"/>
              <a:sym typeface="Roboto"/>
            </a:endParaRPr>
          </a:p>
          <a:p>
            <a:pPr indent="0" lvl="0" marL="0" marR="0" rtl="0" algn="l">
              <a:lnSpc>
                <a:spcPct val="100000"/>
              </a:lnSpc>
              <a:spcBef>
                <a:spcPts val="0"/>
              </a:spcBef>
              <a:spcAft>
                <a:spcPts val="0"/>
              </a:spcAft>
              <a:buClr>
                <a:srgbClr val="000000"/>
              </a:buClr>
              <a:buSzPts val="2000"/>
              <a:buFont typeface="Arial"/>
              <a:buNone/>
            </a:pPr>
            <a:r>
              <a:rPr lang="en" sz="2000">
                <a:latin typeface="Roboto"/>
                <a:ea typeface="Roboto"/>
                <a:cs typeface="Roboto"/>
                <a:sym typeface="Roboto"/>
              </a:rPr>
              <a:t>Esto muestra sus puntuaciones en las tareas.  Recuerde hacer clic en "VISTA COMPLETA" para ver las calificaciones de su clase.  Recuerde que para sexto grado, un “espacio en blanco” significa que no se califica.</a:t>
            </a:r>
            <a:endParaRPr b="0" i="0" sz="2000" u="none" cap="none" strike="noStrike">
              <a:solidFill>
                <a:srgbClr val="000000"/>
              </a:solidFill>
              <a:latin typeface="Roboto"/>
              <a:ea typeface="Roboto"/>
              <a:cs typeface="Roboto"/>
              <a:sym typeface="Roboto"/>
            </a:endParaRPr>
          </a:p>
        </p:txBody>
      </p:sp>
      <p:pic>
        <p:nvPicPr>
          <p:cNvPr id="298" name="Google Shape;298;g271de46d0f2_0_310"/>
          <p:cNvPicPr preferRelativeResize="0"/>
          <p:nvPr/>
        </p:nvPicPr>
        <p:blipFill rotWithShape="1">
          <a:blip r:embed="rId3">
            <a:alphaModFix/>
          </a:blip>
          <a:srcRect b="38901" l="0" r="55713" t="12592"/>
          <a:stretch/>
        </p:blipFill>
        <p:spPr>
          <a:xfrm>
            <a:off x="273375" y="1573500"/>
            <a:ext cx="8832448" cy="34523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302" name="Shape 302"/>
        <p:cNvGrpSpPr/>
        <p:nvPr/>
      </p:nvGrpSpPr>
      <p:grpSpPr>
        <a:xfrm>
          <a:off x="0" y="0"/>
          <a:ext cx="0" cy="0"/>
          <a:chOff x="0" y="0"/>
          <a:chExt cx="0" cy="0"/>
        </a:xfrm>
      </p:grpSpPr>
      <p:sp>
        <p:nvSpPr>
          <p:cNvPr id="303" name="Google Shape;303;g271de46d0f2_0_315"/>
          <p:cNvSpPr txBox="1"/>
          <p:nvPr/>
        </p:nvSpPr>
        <p:spPr>
          <a:xfrm>
            <a:off x="219300" y="0"/>
            <a:ext cx="8848500" cy="142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3000">
                <a:latin typeface="Roboto"/>
                <a:ea typeface="Roboto"/>
                <a:cs typeface="Roboto"/>
                <a:sym typeface="Roboto"/>
              </a:rPr>
              <a:t>                         Pestaña REGISTRO</a:t>
            </a:r>
            <a:endParaRPr b="1" sz="3000">
              <a:latin typeface="Roboto"/>
              <a:ea typeface="Roboto"/>
              <a:cs typeface="Roboto"/>
              <a:sym typeface="Roboto"/>
            </a:endParaRPr>
          </a:p>
          <a:p>
            <a:pPr indent="0" lvl="0" marL="0" marR="0" rtl="0" algn="l">
              <a:lnSpc>
                <a:spcPct val="100000"/>
              </a:lnSpc>
              <a:spcBef>
                <a:spcPts val="0"/>
              </a:spcBef>
              <a:spcAft>
                <a:spcPts val="0"/>
              </a:spcAft>
              <a:buClr>
                <a:srgbClr val="000000"/>
              </a:buClr>
              <a:buSzPts val="2000"/>
              <a:buFont typeface="Arial"/>
              <a:buNone/>
            </a:pPr>
            <a:r>
              <a:rPr lang="en" sz="2000">
                <a:latin typeface="Roboto"/>
                <a:ea typeface="Roboto"/>
                <a:cs typeface="Roboto"/>
                <a:sym typeface="Roboto"/>
              </a:rPr>
              <a:t>Esto muestra parte de la información de registro que se encuentra en el sistema Home Access.  En este momento solo muestra un poco de información.</a:t>
            </a:r>
            <a:endParaRPr b="0" i="0" sz="2000" u="none" cap="none" strike="noStrike">
              <a:solidFill>
                <a:srgbClr val="000000"/>
              </a:solidFill>
              <a:latin typeface="Roboto"/>
              <a:ea typeface="Roboto"/>
              <a:cs typeface="Roboto"/>
              <a:sym typeface="Roboto"/>
            </a:endParaRPr>
          </a:p>
        </p:txBody>
      </p:sp>
      <p:pic>
        <p:nvPicPr>
          <p:cNvPr id="304" name="Google Shape;304;g271de46d0f2_0_315"/>
          <p:cNvPicPr preferRelativeResize="0"/>
          <p:nvPr/>
        </p:nvPicPr>
        <p:blipFill rotWithShape="1">
          <a:blip r:embed="rId3">
            <a:alphaModFix/>
          </a:blip>
          <a:srcRect b="64505" l="-1728" r="58195" t="12593"/>
          <a:stretch/>
        </p:blipFill>
        <p:spPr>
          <a:xfrm>
            <a:off x="0" y="1714500"/>
            <a:ext cx="9144001" cy="16582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308" name="Shape 308"/>
        <p:cNvGrpSpPr/>
        <p:nvPr/>
      </p:nvGrpSpPr>
      <p:grpSpPr>
        <a:xfrm>
          <a:off x="0" y="0"/>
          <a:ext cx="0" cy="0"/>
          <a:chOff x="0" y="0"/>
          <a:chExt cx="0" cy="0"/>
        </a:xfrm>
      </p:grpSpPr>
      <p:sp>
        <p:nvSpPr>
          <p:cNvPr id="309" name="Google Shape;309;g271de46d0f2_0_320"/>
          <p:cNvSpPr txBox="1"/>
          <p:nvPr>
            <p:ph type="title"/>
          </p:nvPr>
        </p:nvSpPr>
        <p:spPr>
          <a:xfrm>
            <a:off x="471900" y="-1494400"/>
            <a:ext cx="8222100" cy="3301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t/>
            </a:r>
            <a:endParaRPr sz="4000">
              <a:solidFill>
                <a:schemeClr val="dk2"/>
              </a:solidFill>
            </a:endParaRPr>
          </a:p>
          <a:p>
            <a:pPr indent="0" lvl="0" marL="0" rtl="0" algn="l">
              <a:lnSpc>
                <a:spcPct val="100000"/>
              </a:lnSpc>
              <a:spcBef>
                <a:spcPts val="0"/>
              </a:spcBef>
              <a:spcAft>
                <a:spcPts val="0"/>
              </a:spcAft>
              <a:buSzPts val="3200"/>
              <a:buNone/>
            </a:pPr>
            <a:r>
              <a:t/>
            </a:r>
            <a:endParaRPr sz="4000">
              <a:solidFill>
                <a:schemeClr val="dk2"/>
              </a:solidFill>
            </a:endParaRPr>
          </a:p>
          <a:p>
            <a:pPr indent="0" lvl="0" marL="0" rtl="0" algn="l">
              <a:lnSpc>
                <a:spcPct val="100000"/>
              </a:lnSpc>
              <a:spcBef>
                <a:spcPts val="0"/>
              </a:spcBef>
              <a:spcAft>
                <a:spcPts val="0"/>
              </a:spcAft>
              <a:buSzPts val="3200"/>
              <a:buNone/>
            </a:pPr>
            <a:r>
              <a:t/>
            </a:r>
            <a:endParaRPr sz="4000">
              <a:solidFill>
                <a:schemeClr val="dk2"/>
              </a:solidFill>
            </a:endParaRPr>
          </a:p>
          <a:p>
            <a:pPr indent="0" lvl="0" marL="0" rtl="0" algn="l">
              <a:lnSpc>
                <a:spcPct val="100000"/>
              </a:lnSpc>
              <a:spcBef>
                <a:spcPts val="0"/>
              </a:spcBef>
              <a:spcAft>
                <a:spcPts val="0"/>
              </a:spcAft>
              <a:buSzPts val="3200"/>
              <a:buNone/>
            </a:pPr>
            <a:r>
              <a:t/>
            </a:r>
            <a:endParaRPr sz="4000">
              <a:solidFill>
                <a:schemeClr val="dk2"/>
              </a:solidFill>
            </a:endParaRPr>
          </a:p>
          <a:p>
            <a:pPr indent="0" lvl="0" marL="0" rtl="0" algn="l">
              <a:lnSpc>
                <a:spcPct val="100000"/>
              </a:lnSpc>
              <a:spcBef>
                <a:spcPts val="0"/>
              </a:spcBef>
              <a:spcAft>
                <a:spcPts val="0"/>
              </a:spcAft>
              <a:buSzPts val="3200"/>
              <a:buNone/>
            </a:pPr>
            <a:r>
              <a:rPr lang="en" sz="3700">
                <a:solidFill>
                  <a:schemeClr val="dk2"/>
                </a:solidFill>
              </a:rPr>
              <a:t>¿Necesitas ayuda para iniciar sesión?</a:t>
            </a:r>
            <a:endParaRPr sz="3700">
              <a:solidFill>
                <a:schemeClr val="dk2"/>
              </a:solidFill>
            </a:endParaRPr>
          </a:p>
          <a:p>
            <a:pPr indent="0" lvl="0" marL="0" rtl="0" algn="l">
              <a:lnSpc>
                <a:spcPct val="100000"/>
              </a:lnSpc>
              <a:spcBef>
                <a:spcPts val="0"/>
              </a:spcBef>
              <a:spcAft>
                <a:spcPts val="0"/>
              </a:spcAft>
              <a:buSzPts val="3200"/>
              <a:buNone/>
            </a:pPr>
            <a:r>
              <a:rPr lang="en" sz="3700">
                <a:solidFill>
                  <a:schemeClr val="dk2"/>
                </a:solidFill>
              </a:rPr>
              <a:t>¿Está bloqueado el acceso a su hogar?</a:t>
            </a:r>
            <a:endParaRPr sz="3700">
              <a:solidFill>
                <a:schemeClr val="dk2"/>
              </a:solidFill>
            </a:endParaRPr>
          </a:p>
        </p:txBody>
      </p:sp>
      <p:sp>
        <p:nvSpPr>
          <p:cNvPr id="310" name="Google Shape;310;g271de46d0f2_0_320"/>
          <p:cNvSpPr txBox="1"/>
          <p:nvPr>
            <p:ph idx="1" type="body"/>
          </p:nvPr>
        </p:nvSpPr>
        <p:spPr>
          <a:xfrm>
            <a:off x="460950" y="1919100"/>
            <a:ext cx="8222100" cy="3224400"/>
          </a:xfrm>
          <a:prstGeom prst="rect">
            <a:avLst/>
          </a:prstGeom>
          <a:noFill/>
          <a:ln>
            <a:noFill/>
          </a:ln>
        </p:spPr>
        <p:txBody>
          <a:bodyPr anchorCtr="0" anchor="t" bIns="91425" lIns="91425" spcFirstLastPara="1" rIns="91425" wrap="square" tIns="91425">
            <a:noAutofit/>
          </a:bodyPr>
          <a:lstStyle/>
          <a:p>
            <a:pPr indent="-387350" lvl="0" marL="457200" rtl="0" algn="l">
              <a:lnSpc>
                <a:spcPct val="115000"/>
              </a:lnSpc>
              <a:spcBef>
                <a:spcPts val="0"/>
              </a:spcBef>
              <a:spcAft>
                <a:spcPts val="0"/>
              </a:spcAft>
              <a:buSzPts val="2500"/>
              <a:buChar char="●"/>
            </a:pPr>
            <a:r>
              <a:rPr lang="en" sz="2500"/>
              <a:t>Comuníquese con la oficina de CMS.  Los profesores no pueden desbloquear cuentas en Home Access.  Sra. Blomberg kblomberg@creswell.k12.or.us o (541) 895 6091</a:t>
            </a:r>
            <a:endParaRPr sz="2500"/>
          </a:p>
          <a:p>
            <a:pPr indent="-387350" lvl="0" marL="457200" rtl="0" algn="l">
              <a:lnSpc>
                <a:spcPct val="115000"/>
              </a:lnSpc>
              <a:spcBef>
                <a:spcPts val="0"/>
              </a:spcBef>
              <a:spcAft>
                <a:spcPts val="0"/>
              </a:spcAft>
              <a:buSzPts val="2500"/>
              <a:buChar char="●"/>
            </a:pPr>
            <a:r>
              <a:rPr lang="en" sz="2500"/>
              <a:t>Desafortunadamente, los maestros no pueden ayudar con esto porque no tenemos el acceso que tiene la oficina.</a:t>
            </a:r>
            <a:endParaRPr sz="2500"/>
          </a:p>
          <a:p>
            <a:pPr indent="0" lvl="0" marL="0" rtl="0" algn="l">
              <a:lnSpc>
                <a:spcPct val="115000"/>
              </a:lnSpc>
              <a:spcBef>
                <a:spcPts val="1600"/>
              </a:spcBef>
              <a:spcAft>
                <a:spcPts val="1600"/>
              </a:spcAft>
              <a:buSzPts val="18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314" name="Shape 314"/>
        <p:cNvGrpSpPr/>
        <p:nvPr/>
      </p:nvGrpSpPr>
      <p:grpSpPr>
        <a:xfrm>
          <a:off x="0" y="0"/>
          <a:ext cx="0" cy="0"/>
          <a:chOff x="0" y="0"/>
          <a:chExt cx="0" cy="0"/>
        </a:xfrm>
      </p:grpSpPr>
      <p:sp>
        <p:nvSpPr>
          <p:cNvPr id="315" name="Google Shape;315;g271de46d0f2_0_325"/>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4000">
                <a:solidFill>
                  <a:schemeClr val="dk2"/>
                </a:solidFill>
              </a:rPr>
              <a:t>            Preguntas frecuentes</a:t>
            </a:r>
            <a:endParaRPr sz="4000">
              <a:solidFill>
                <a:schemeClr val="dk2"/>
              </a:solidFill>
            </a:endParaRPr>
          </a:p>
        </p:txBody>
      </p:sp>
      <p:sp>
        <p:nvSpPr>
          <p:cNvPr id="316" name="Google Shape;316;g271de46d0f2_0_325"/>
          <p:cNvSpPr txBox="1"/>
          <p:nvPr>
            <p:ph idx="1" type="body"/>
          </p:nvPr>
        </p:nvSpPr>
        <p:spPr>
          <a:xfrm>
            <a:off x="119625" y="1919075"/>
            <a:ext cx="8931300" cy="3224400"/>
          </a:xfrm>
          <a:prstGeom prst="rect">
            <a:avLst/>
          </a:prstGeom>
          <a:noFill/>
          <a:ln>
            <a:noFill/>
          </a:ln>
        </p:spPr>
        <p:txBody>
          <a:bodyPr anchorCtr="0" anchor="t" bIns="91425" lIns="91425" spcFirstLastPara="1" rIns="91425" wrap="square" tIns="91425">
            <a:noAutofit/>
          </a:bodyPr>
          <a:lstStyle/>
          <a:p>
            <a:pPr indent="-387350" lvl="0" marL="457200" rtl="0" algn="l">
              <a:lnSpc>
                <a:spcPct val="115000"/>
              </a:lnSpc>
              <a:spcBef>
                <a:spcPts val="0"/>
              </a:spcBef>
              <a:spcAft>
                <a:spcPts val="0"/>
              </a:spcAft>
              <a:buSzPts val="2500"/>
              <a:buChar char="●"/>
            </a:pPr>
            <a:r>
              <a:rPr b="1" lang="en" sz="2500"/>
              <a:t>¿Por qué la calificación está en blanco?  La tarea no falta.</a:t>
            </a:r>
            <a:endParaRPr b="1" sz="2500"/>
          </a:p>
          <a:p>
            <a:pPr indent="-387350" lvl="1" marL="914400" rtl="0" algn="l">
              <a:lnSpc>
                <a:spcPct val="115000"/>
              </a:lnSpc>
              <a:spcBef>
                <a:spcPts val="0"/>
              </a:spcBef>
              <a:spcAft>
                <a:spcPts val="0"/>
              </a:spcAft>
              <a:buSzPts val="2500"/>
              <a:buChar char="○"/>
            </a:pPr>
            <a:r>
              <a:rPr lang="en" sz="2500"/>
              <a:t>Para los estudiantes de sexto grado, una calificación en blanco significa que la tarea no ha sido calificada o aún no se ha ingresado en Home Access.</a:t>
            </a:r>
            <a:endParaRPr sz="2500"/>
          </a:p>
          <a:p>
            <a:pPr indent="-387350" lvl="0" marL="457200" rtl="0" algn="l">
              <a:lnSpc>
                <a:spcPct val="115000"/>
              </a:lnSpc>
              <a:spcBef>
                <a:spcPts val="0"/>
              </a:spcBef>
              <a:spcAft>
                <a:spcPts val="0"/>
              </a:spcAft>
              <a:buSzPts val="2500"/>
              <a:buChar char="●"/>
            </a:pPr>
            <a:r>
              <a:rPr b="1" lang="en" sz="2500"/>
              <a:t>¿Por qué mi calificación es una “F” o una “D”?</a:t>
            </a:r>
            <a:endParaRPr b="1" sz="2500"/>
          </a:p>
          <a:p>
            <a:pPr indent="-387350" lvl="1" marL="914400" rtl="0" algn="l">
              <a:lnSpc>
                <a:spcPct val="115000"/>
              </a:lnSpc>
              <a:spcBef>
                <a:spcPts val="0"/>
              </a:spcBef>
              <a:spcAft>
                <a:spcPts val="0"/>
              </a:spcAft>
              <a:buSzPts val="2500"/>
              <a:buChar char="○"/>
            </a:pPr>
            <a:r>
              <a:rPr lang="en" sz="2500"/>
              <a:t>Mire "Clases" y descubra qué tareas faltan.  Las tareas faltantes reducen las calificaciones.</a:t>
            </a:r>
            <a:endParaRPr sz="2500"/>
          </a:p>
          <a:p>
            <a:pPr indent="0" lvl="0" marL="0" rtl="0" algn="l">
              <a:lnSpc>
                <a:spcPct val="115000"/>
              </a:lnSpc>
              <a:spcBef>
                <a:spcPts val="1600"/>
              </a:spcBef>
              <a:spcAft>
                <a:spcPts val="1600"/>
              </a:spcAft>
              <a:buSzPts val="18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320" name="Shape 320"/>
        <p:cNvGrpSpPr/>
        <p:nvPr/>
      </p:nvGrpSpPr>
      <p:grpSpPr>
        <a:xfrm>
          <a:off x="0" y="0"/>
          <a:ext cx="0" cy="0"/>
          <a:chOff x="0" y="0"/>
          <a:chExt cx="0" cy="0"/>
        </a:xfrm>
      </p:grpSpPr>
      <p:sp>
        <p:nvSpPr>
          <p:cNvPr id="321" name="Google Shape;321;g271de46d0f2_0_330"/>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4000">
                <a:solidFill>
                  <a:schemeClr val="dk2"/>
                </a:solidFill>
              </a:rPr>
              <a:t>           Preguntas frecuentes</a:t>
            </a:r>
            <a:endParaRPr sz="4000">
              <a:solidFill>
                <a:schemeClr val="dk2"/>
              </a:solidFill>
            </a:endParaRPr>
          </a:p>
        </p:txBody>
      </p:sp>
      <p:sp>
        <p:nvSpPr>
          <p:cNvPr id="322" name="Google Shape;322;g271de46d0f2_0_330"/>
          <p:cNvSpPr txBox="1"/>
          <p:nvPr>
            <p:ph idx="1" type="body"/>
          </p:nvPr>
        </p:nvSpPr>
        <p:spPr>
          <a:xfrm>
            <a:off x="119625" y="1588225"/>
            <a:ext cx="8931300" cy="3701100"/>
          </a:xfrm>
          <a:prstGeom prst="rect">
            <a:avLst/>
          </a:prstGeom>
          <a:noFill/>
          <a:ln>
            <a:noFill/>
          </a:ln>
        </p:spPr>
        <p:txBody>
          <a:bodyPr anchorCtr="0" anchor="t" bIns="91425" lIns="91425" spcFirstLastPara="1" rIns="91425" wrap="square" tIns="91425">
            <a:noAutofit/>
          </a:bodyPr>
          <a:lstStyle/>
          <a:p>
            <a:pPr indent="-387350" lvl="0" marL="457200" rtl="0" algn="l">
              <a:lnSpc>
                <a:spcPct val="115000"/>
              </a:lnSpc>
              <a:spcBef>
                <a:spcPts val="0"/>
              </a:spcBef>
              <a:spcAft>
                <a:spcPts val="0"/>
              </a:spcAft>
              <a:buSzPts val="2500"/>
              <a:buChar char="●"/>
            </a:pPr>
            <a:r>
              <a:rPr b="1" lang="en" sz="2500"/>
              <a:t>¿Por qué no puedo ver mi </a:t>
            </a:r>
            <a:r>
              <a:rPr b="1" lang="en" sz="2500"/>
              <a:t>calificación</a:t>
            </a:r>
            <a:r>
              <a:rPr b="1" lang="en" sz="2500"/>
              <a:t> de ciencias? ¿Matemáticas?</a:t>
            </a:r>
            <a:endParaRPr b="1" sz="2500"/>
          </a:p>
          <a:p>
            <a:pPr indent="-387350" lvl="1" marL="914400" rtl="0" algn="l">
              <a:lnSpc>
                <a:spcPct val="115000"/>
              </a:lnSpc>
              <a:spcBef>
                <a:spcPts val="0"/>
              </a:spcBef>
              <a:spcAft>
                <a:spcPts val="0"/>
              </a:spcAft>
              <a:buSzPts val="2500"/>
              <a:buChar char="○"/>
            </a:pPr>
            <a:r>
              <a:rPr lang="en" sz="2500"/>
              <a:t>Debe hacer clic en "Vista completa" para ver las calificaciones de su clase.  Si no lo hace, todo lo que verá son las calificaciones de sus tareas.</a:t>
            </a:r>
            <a:endParaRPr sz="2500"/>
          </a:p>
          <a:p>
            <a:pPr indent="-387350" lvl="0" marL="457200" rtl="0" algn="l">
              <a:lnSpc>
                <a:spcPct val="115000"/>
              </a:lnSpc>
              <a:spcBef>
                <a:spcPts val="0"/>
              </a:spcBef>
              <a:spcAft>
                <a:spcPts val="0"/>
              </a:spcAft>
              <a:buSzPts val="2500"/>
              <a:buChar char="●"/>
            </a:pPr>
            <a:r>
              <a:rPr b="1" lang="en" sz="2500"/>
              <a:t>¿Qué significa una “Y” o una “I”?</a:t>
            </a:r>
            <a:endParaRPr b="1" sz="2500"/>
          </a:p>
          <a:p>
            <a:pPr indent="-387350" lvl="1" marL="914400" rtl="0" algn="l">
              <a:lnSpc>
                <a:spcPct val="115000"/>
              </a:lnSpc>
              <a:spcBef>
                <a:spcPts val="0"/>
              </a:spcBef>
              <a:spcAft>
                <a:spcPts val="0"/>
              </a:spcAft>
              <a:buSzPts val="2500"/>
              <a:buChar char="○"/>
            </a:pPr>
            <a:r>
              <a:rPr lang="en" sz="2500"/>
              <a:t>Mire una de las diapositivas anteriores que enumeran los diferentes grados y cuánto valen.</a:t>
            </a:r>
            <a:endParaRPr sz="2500"/>
          </a:p>
          <a:p>
            <a:pPr indent="0" lvl="0" marL="0" rtl="0" algn="l">
              <a:lnSpc>
                <a:spcPct val="115000"/>
              </a:lnSpc>
              <a:spcBef>
                <a:spcPts val="1600"/>
              </a:spcBef>
              <a:spcAft>
                <a:spcPts val="1600"/>
              </a:spcAft>
              <a:buSzPts val="18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326" name="Shape 326"/>
        <p:cNvGrpSpPr/>
        <p:nvPr/>
      </p:nvGrpSpPr>
      <p:grpSpPr>
        <a:xfrm>
          <a:off x="0" y="0"/>
          <a:ext cx="0" cy="0"/>
          <a:chOff x="0" y="0"/>
          <a:chExt cx="0" cy="0"/>
        </a:xfrm>
      </p:grpSpPr>
      <p:sp>
        <p:nvSpPr>
          <p:cNvPr id="327" name="Google Shape;327;g2721fda10bb_0_14"/>
          <p:cNvSpPr txBox="1"/>
          <p:nvPr>
            <p:ph type="title"/>
          </p:nvPr>
        </p:nvSpPr>
        <p:spPr>
          <a:xfrm>
            <a:off x="35165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920"/>
              <a:t>ROTACIÓN-Sra. Brown</a:t>
            </a:r>
            <a:endParaRPr b="1" sz="2920"/>
          </a:p>
        </p:txBody>
      </p:sp>
      <p:sp>
        <p:nvSpPr>
          <p:cNvPr id="328" name="Google Shape;328;g2721fda10bb_0_14"/>
          <p:cNvSpPr txBox="1"/>
          <p:nvPr>
            <p:ph idx="1" type="body"/>
          </p:nvPr>
        </p:nvSpPr>
        <p:spPr>
          <a:xfrm>
            <a:off x="311700" y="1152475"/>
            <a:ext cx="4433400" cy="364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374650" lvl="0" marL="457200" rtl="0" algn="l">
              <a:lnSpc>
                <a:spcPct val="100000"/>
              </a:lnSpc>
              <a:spcBef>
                <a:spcPts val="0"/>
              </a:spcBef>
              <a:spcAft>
                <a:spcPts val="0"/>
              </a:spcAft>
              <a:buClr>
                <a:schemeClr val="dk1"/>
              </a:buClr>
              <a:buSzPts val="2300"/>
              <a:buChar char="●"/>
            </a:pPr>
            <a:r>
              <a:rPr lang="en" sz="2300">
                <a:solidFill>
                  <a:schemeClr val="dk1"/>
                </a:solidFill>
              </a:rPr>
              <a:t>De el centro de Oregon</a:t>
            </a:r>
            <a:endParaRPr sz="2300">
              <a:solidFill>
                <a:schemeClr val="dk1"/>
              </a:solidFill>
            </a:endParaRPr>
          </a:p>
          <a:p>
            <a:pPr indent="-374650" lvl="0" marL="457200" rtl="0" algn="l">
              <a:lnSpc>
                <a:spcPct val="100000"/>
              </a:lnSpc>
              <a:spcBef>
                <a:spcPts val="0"/>
              </a:spcBef>
              <a:spcAft>
                <a:spcPts val="0"/>
              </a:spcAft>
              <a:buClr>
                <a:schemeClr val="dk1"/>
              </a:buClr>
              <a:buSzPts val="2300"/>
              <a:buChar char="●"/>
            </a:pPr>
            <a:r>
              <a:rPr lang="en" sz="2300">
                <a:solidFill>
                  <a:schemeClr val="dk1"/>
                </a:solidFill>
              </a:rPr>
              <a:t>Le encanta viajar con mochila, hacer jardinería, viajar y leer.</a:t>
            </a:r>
            <a:endParaRPr sz="2300">
              <a:solidFill>
                <a:schemeClr val="dk1"/>
              </a:solidFill>
            </a:endParaRPr>
          </a:p>
          <a:p>
            <a:pPr indent="-374650" lvl="0" marL="457200" rtl="0" algn="l">
              <a:lnSpc>
                <a:spcPct val="100000"/>
              </a:lnSpc>
              <a:spcBef>
                <a:spcPts val="0"/>
              </a:spcBef>
              <a:spcAft>
                <a:spcPts val="0"/>
              </a:spcAft>
              <a:buClr>
                <a:schemeClr val="dk1"/>
              </a:buClr>
              <a:buSzPts val="2300"/>
              <a:buChar char="●"/>
            </a:pPr>
            <a:r>
              <a:rPr lang="en" sz="2300">
                <a:solidFill>
                  <a:schemeClr val="dk1"/>
                </a:solidFill>
              </a:rPr>
              <a:t>Enseña matemáticas de sexto grado y enseñará la materia electiva de artes culinarias el próximo año.</a:t>
            </a:r>
            <a:endParaRPr sz="2300">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ctr">
              <a:lnSpc>
                <a:spcPct val="95000"/>
              </a:lnSpc>
              <a:spcBef>
                <a:spcPts val="1000"/>
              </a:spcBef>
              <a:spcAft>
                <a:spcPts val="0"/>
              </a:spcAft>
              <a:buSzPts val="1018"/>
              <a:buNone/>
            </a:pPr>
            <a:r>
              <a:t/>
            </a:r>
            <a:endParaRPr sz="1865">
              <a:solidFill>
                <a:schemeClr val="dk1"/>
              </a:solidFill>
            </a:endParaRPr>
          </a:p>
          <a:p>
            <a:pPr indent="0" lvl="0" marL="0" rtl="0" algn="ctr">
              <a:lnSpc>
                <a:spcPct val="95000"/>
              </a:lnSpc>
              <a:spcBef>
                <a:spcPts val="0"/>
              </a:spcBef>
              <a:spcAft>
                <a:spcPts val="0"/>
              </a:spcAft>
              <a:buSzPts val="1018"/>
              <a:buNone/>
            </a:pPr>
            <a:r>
              <a:t/>
            </a:r>
            <a:endParaRPr sz="1665">
              <a:solidFill>
                <a:schemeClr val="dk1"/>
              </a:solidFill>
            </a:endParaRPr>
          </a:p>
        </p:txBody>
      </p:sp>
      <p:pic>
        <p:nvPicPr>
          <p:cNvPr id="329" name="Google Shape;329;g2721fda10bb_0_14"/>
          <p:cNvPicPr preferRelativeResize="0"/>
          <p:nvPr/>
        </p:nvPicPr>
        <p:blipFill rotWithShape="1">
          <a:blip r:embed="rId3">
            <a:alphaModFix/>
          </a:blip>
          <a:srcRect b="0" l="0" r="0" t="0"/>
          <a:stretch/>
        </p:blipFill>
        <p:spPr>
          <a:xfrm>
            <a:off x="5494900" y="1069375"/>
            <a:ext cx="3048000" cy="3810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333" name="Shape 333"/>
        <p:cNvGrpSpPr/>
        <p:nvPr/>
      </p:nvGrpSpPr>
      <p:grpSpPr>
        <a:xfrm>
          <a:off x="0" y="0"/>
          <a:ext cx="0" cy="0"/>
          <a:chOff x="0" y="0"/>
          <a:chExt cx="0" cy="0"/>
        </a:xfrm>
      </p:grpSpPr>
      <p:sp>
        <p:nvSpPr>
          <p:cNvPr id="334" name="Google Shape;334;g270aed68af9_0_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2820">
                <a:solidFill>
                  <a:schemeClr val="lt1"/>
                </a:solidFill>
              </a:rPr>
              <a:t> Suministros y organización</a:t>
            </a:r>
            <a:endParaRPr b="1" sz="2820">
              <a:solidFill>
                <a:schemeClr val="lt1"/>
              </a:solidFill>
            </a:endParaRPr>
          </a:p>
        </p:txBody>
      </p:sp>
      <p:sp>
        <p:nvSpPr>
          <p:cNvPr id="335" name="Google Shape;335;g270aed68af9_0_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i="1" lang="en">
                <a:solidFill>
                  <a:schemeClr val="lt1"/>
                </a:solidFill>
              </a:rPr>
              <a:t>Consulte la lista de útiles escolares proporcionada.</a:t>
            </a:r>
            <a:endParaRPr i="1">
              <a:solidFill>
                <a:schemeClr val="lt1"/>
              </a:solidFill>
            </a:endParaRPr>
          </a:p>
          <a:p>
            <a:pPr indent="0" lvl="0" marL="0" rtl="0" algn="l">
              <a:lnSpc>
                <a:spcPct val="115000"/>
              </a:lnSpc>
              <a:spcBef>
                <a:spcPts val="0"/>
              </a:spcBef>
              <a:spcAft>
                <a:spcPts val="0"/>
              </a:spcAft>
              <a:buSzPts val="1800"/>
              <a:buNone/>
            </a:pPr>
            <a:r>
              <a:t/>
            </a:r>
            <a:endParaRPr i="1">
              <a:solidFill>
                <a:schemeClr val="lt1"/>
              </a:solidFill>
            </a:endParaRPr>
          </a:p>
          <a:p>
            <a:pPr indent="0" lvl="0" marL="0" rtl="0" algn="l">
              <a:lnSpc>
                <a:spcPct val="115000"/>
              </a:lnSpc>
              <a:spcBef>
                <a:spcPts val="0"/>
              </a:spcBef>
              <a:spcAft>
                <a:spcPts val="0"/>
              </a:spcAft>
              <a:buSzPts val="1800"/>
              <a:buNone/>
            </a:pPr>
            <a:r>
              <a:rPr i="1" lang="en">
                <a:solidFill>
                  <a:schemeClr val="lt1"/>
                </a:solidFill>
              </a:rPr>
              <a:t>Es importante que los estudiantes traigan los útiles necesarios a cada clase y realicen un seguimiento de sus tareas.</a:t>
            </a:r>
            <a:endParaRPr i="1">
              <a:solidFill>
                <a:schemeClr val="lt1"/>
              </a:solidFill>
            </a:endParaRPr>
          </a:p>
          <a:p>
            <a:pPr indent="0" lvl="0" marL="0" rtl="0" algn="l">
              <a:lnSpc>
                <a:spcPct val="115000"/>
              </a:lnSpc>
              <a:spcBef>
                <a:spcPts val="0"/>
              </a:spcBef>
              <a:spcAft>
                <a:spcPts val="0"/>
              </a:spcAft>
              <a:buSzPts val="1800"/>
              <a:buNone/>
            </a:pPr>
            <a:r>
              <a:t/>
            </a:r>
            <a:endParaRPr>
              <a:solidFill>
                <a:schemeClr val="lt1"/>
              </a:solidFill>
            </a:endParaRPr>
          </a:p>
          <a:p>
            <a:pPr indent="-342900" lvl="0" marL="457200" rtl="0" algn="l">
              <a:lnSpc>
                <a:spcPct val="115000"/>
              </a:lnSpc>
              <a:spcBef>
                <a:spcPts val="0"/>
              </a:spcBef>
              <a:spcAft>
                <a:spcPts val="0"/>
              </a:spcAft>
              <a:buClr>
                <a:schemeClr val="lt1"/>
              </a:buClr>
              <a:buSzPts val="1800"/>
              <a:buChar char="●"/>
            </a:pPr>
            <a:r>
              <a:rPr b="1" lang="en">
                <a:solidFill>
                  <a:schemeClr val="lt1"/>
                </a:solidFill>
              </a:rPr>
              <a:t>Las carpetas </a:t>
            </a:r>
            <a:r>
              <a:rPr lang="en">
                <a:solidFill>
                  <a:schemeClr val="lt1"/>
                </a:solidFill>
              </a:rPr>
              <a:t>se utilizan para organizar y realizar un seguimiento de los trabajos de todas las clases de los estudiantes.</a:t>
            </a:r>
            <a:endParaRPr>
              <a:solidFill>
                <a:schemeClr val="lt1"/>
              </a:solidFill>
            </a:endParaRPr>
          </a:p>
          <a:p>
            <a:pPr indent="-342900" lvl="0" marL="457200" rtl="0" algn="l">
              <a:lnSpc>
                <a:spcPct val="115000"/>
              </a:lnSpc>
              <a:spcBef>
                <a:spcPts val="0"/>
              </a:spcBef>
              <a:spcAft>
                <a:spcPts val="0"/>
              </a:spcAft>
              <a:buClr>
                <a:schemeClr val="lt1"/>
              </a:buClr>
              <a:buSzPts val="1800"/>
              <a:buChar char="●"/>
            </a:pPr>
            <a:r>
              <a:rPr b="1" lang="en">
                <a:solidFill>
                  <a:schemeClr val="lt1"/>
                </a:solidFill>
              </a:rPr>
              <a:t>Se traen mochilas </a:t>
            </a:r>
            <a:r>
              <a:rPr lang="en">
                <a:solidFill>
                  <a:schemeClr val="lt1"/>
                </a:solidFill>
              </a:rPr>
              <a:t>de clase en clase para ayudar a llevar suministros.</a:t>
            </a:r>
            <a:endParaRPr>
              <a:solidFill>
                <a:schemeClr val="lt1"/>
              </a:solidFill>
            </a:endParaRPr>
          </a:p>
          <a:p>
            <a:pPr indent="-342900" lvl="0" marL="457200" rtl="0" algn="l">
              <a:lnSpc>
                <a:spcPct val="115000"/>
              </a:lnSpc>
              <a:spcBef>
                <a:spcPts val="0"/>
              </a:spcBef>
              <a:spcAft>
                <a:spcPts val="0"/>
              </a:spcAft>
              <a:buClr>
                <a:schemeClr val="lt1"/>
              </a:buClr>
              <a:buSzPts val="1800"/>
              <a:buChar char="●"/>
            </a:pPr>
            <a:r>
              <a:rPr b="1" lang="en">
                <a:solidFill>
                  <a:schemeClr val="lt1"/>
                </a:solidFill>
              </a:rPr>
              <a:t>Los casilleros </a:t>
            </a:r>
            <a:r>
              <a:rPr lang="en">
                <a:solidFill>
                  <a:schemeClr val="lt1"/>
                </a:solidFill>
              </a:rPr>
              <a:t>se utilizan para guardar suministros cuando no son necesarios y ayudan a evitar que las mochilas se vuelvan demasiado pesadas.</a:t>
            </a:r>
            <a:endParaRPr>
              <a:solidFill>
                <a:schemeClr val="lt1"/>
              </a:solidFill>
            </a:endParaRPr>
          </a:p>
          <a:p>
            <a:pPr indent="-317500" lvl="1" marL="914400" rtl="0" algn="l">
              <a:lnSpc>
                <a:spcPct val="115000"/>
              </a:lnSpc>
              <a:spcBef>
                <a:spcPts val="0"/>
              </a:spcBef>
              <a:spcAft>
                <a:spcPts val="0"/>
              </a:spcAft>
              <a:buClr>
                <a:schemeClr val="lt1"/>
              </a:buClr>
              <a:buSzPts val="1400"/>
              <a:buChar char="○"/>
            </a:pPr>
            <a:r>
              <a:rPr lang="en">
                <a:solidFill>
                  <a:schemeClr val="lt1"/>
                </a:solidFill>
              </a:rPr>
              <a:t>Cualquier teléfono que se traiga a la escuela debe permanecer apagado y en los casilleros.</a:t>
            </a:r>
            <a:endParaRPr>
              <a:solidFill>
                <a:schemeClr val="lt1"/>
              </a:solidFill>
            </a:endParaRPr>
          </a:p>
        </p:txBody>
      </p:sp>
      <p:pic>
        <p:nvPicPr>
          <p:cNvPr id="336" name="Google Shape;336;g270aed68af9_0_21"/>
          <p:cNvPicPr preferRelativeResize="0"/>
          <p:nvPr/>
        </p:nvPicPr>
        <p:blipFill rotWithShape="1">
          <a:blip r:embed="rId3">
            <a:alphaModFix/>
          </a:blip>
          <a:srcRect b="0" l="0" r="0" t="0"/>
          <a:stretch/>
        </p:blipFill>
        <p:spPr>
          <a:xfrm>
            <a:off x="5922700" y="110499"/>
            <a:ext cx="2970050" cy="1567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69" name="Shape 169"/>
        <p:cNvGrpSpPr/>
        <p:nvPr/>
      </p:nvGrpSpPr>
      <p:grpSpPr>
        <a:xfrm>
          <a:off x="0" y="0"/>
          <a:ext cx="0" cy="0"/>
          <a:chOff x="0" y="0"/>
          <a:chExt cx="0" cy="0"/>
        </a:xfrm>
      </p:grpSpPr>
      <p:sp>
        <p:nvSpPr>
          <p:cNvPr id="170" name="Google Shape;170;g270aed68af9_0_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Temas de rotación de grupos para esta noche</a:t>
            </a:r>
            <a:endParaRPr/>
          </a:p>
        </p:txBody>
      </p:sp>
      <p:sp>
        <p:nvSpPr>
          <p:cNvPr id="171" name="Google Shape;171;g270aed68af9_0_5"/>
          <p:cNvSpPr txBox="1"/>
          <p:nvPr>
            <p:ph idx="1" type="body"/>
          </p:nvPr>
        </p:nvSpPr>
        <p:spPr>
          <a:xfrm>
            <a:off x="311700" y="1152475"/>
            <a:ext cx="8520600" cy="3990900"/>
          </a:xfrm>
          <a:prstGeom prst="rect">
            <a:avLst/>
          </a:prstGeom>
          <a:noFill/>
          <a:ln>
            <a:noFill/>
          </a:ln>
        </p:spPr>
        <p:txBody>
          <a:bodyPr anchorCtr="0" anchor="t" bIns="91425" lIns="91425" spcFirstLastPara="1" rIns="91425" wrap="square" tIns="91425">
            <a:normAutofit lnSpcReduction="20000"/>
          </a:bodyPr>
          <a:lstStyle/>
          <a:p>
            <a:pPr indent="-342900" lvl="0" marL="457200" rtl="0" algn="l">
              <a:lnSpc>
                <a:spcPct val="115000"/>
              </a:lnSpc>
              <a:spcBef>
                <a:spcPts val="0"/>
              </a:spcBef>
              <a:spcAft>
                <a:spcPts val="0"/>
              </a:spcAft>
              <a:buSzPts val="1800"/>
              <a:buChar char="●"/>
            </a:pPr>
            <a:r>
              <a:rPr b="1" lang="en"/>
              <a:t>Sra. Reed: acceso al hogar e informes de progreso en papel, calificaciones, informes de progreso de atletismo/clubes y elegibilidad. Recibirá su nombre de usuario y contraseña de acceso a casa aquí.</a:t>
            </a:r>
            <a:endParaRPr/>
          </a:p>
          <a:p>
            <a:pPr indent="-342900" lvl="0" marL="457200" rtl="0" algn="l">
              <a:lnSpc>
                <a:spcPct val="115000"/>
              </a:lnSpc>
              <a:spcBef>
                <a:spcPts val="0"/>
              </a:spcBef>
              <a:spcAft>
                <a:spcPts val="0"/>
              </a:spcAft>
              <a:buSzPts val="1800"/>
              <a:buChar char="●"/>
            </a:pPr>
            <a:r>
              <a:rPr b="1" lang="en"/>
              <a:t>Sr. DDA- PE y expectativas de salud, vestimenta de educación física, visualización del plan de estudios de salud.</a:t>
            </a:r>
            <a:endParaRPr/>
          </a:p>
          <a:p>
            <a:pPr indent="-342900" lvl="0" marL="457200" rtl="0" algn="l">
              <a:lnSpc>
                <a:spcPct val="115000"/>
              </a:lnSpc>
              <a:spcBef>
                <a:spcPts val="0"/>
              </a:spcBef>
              <a:spcAft>
                <a:spcPts val="0"/>
              </a:spcAft>
              <a:buSzPts val="1800"/>
              <a:buChar char="●"/>
            </a:pPr>
            <a:r>
              <a:rPr b="1" lang="en"/>
              <a:t>Sr. DDA- PE y expectativas de salud, vestimenta de educación física, visualización del plan de estudios de salud.</a:t>
            </a:r>
            <a:endParaRPr b="1"/>
          </a:p>
          <a:p>
            <a:pPr indent="-342900" lvl="0" marL="457200" rtl="0" algn="l">
              <a:lnSpc>
                <a:spcPct val="115000"/>
              </a:lnSpc>
              <a:spcBef>
                <a:spcPts val="0"/>
              </a:spcBef>
              <a:spcAft>
                <a:spcPts val="0"/>
              </a:spcAft>
              <a:buSzPts val="1800"/>
              <a:buChar char="●"/>
            </a:pPr>
            <a:r>
              <a:rPr b="1" lang="en"/>
              <a:t>Sra. Brown-Organización/Necesidades del estudiante: incluido pase de pasillo, casilleros/mochilas, carpeta, agendas, útiles escolares (se proporciona la lista)</a:t>
            </a:r>
            <a:endParaRPr/>
          </a:p>
          <a:p>
            <a:pPr indent="-342900" lvl="0" marL="457200" rtl="0" algn="l">
              <a:lnSpc>
                <a:spcPct val="115000"/>
              </a:lnSpc>
              <a:spcBef>
                <a:spcPts val="0"/>
              </a:spcBef>
              <a:spcAft>
                <a:spcPts val="0"/>
              </a:spcAft>
              <a:buSzPts val="1800"/>
              <a:buChar char="●"/>
            </a:pPr>
            <a:r>
              <a:rPr b="1" lang="en"/>
              <a:t>Sr. Anderson- Responsabilidad del estudiante: llegadas tarde, trabajo de recuperación después de ausencias, ausencias planificadas, cómo la responsabilidad académica y de mal comportamiento que comienza tener su hijo, lugares donde obtener ayuda.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340" name="Shape 340"/>
        <p:cNvGrpSpPr/>
        <p:nvPr/>
      </p:nvGrpSpPr>
      <p:grpSpPr>
        <a:xfrm>
          <a:off x="0" y="0"/>
          <a:ext cx="0" cy="0"/>
          <a:chOff x="0" y="0"/>
          <a:chExt cx="0" cy="0"/>
        </a:xfrm>
      </p:grpSpPr>
      <p:sp>
        <p:nvSpPr>
          <p:cNvPr id="341" name="Google Shape;341;p23"/>
          <p:cNvSpPr txBox="1"/>
          <p:nvPr>
            <p:ph type="title"/>
          </p:nvPr>
        </p:nvSpPr>
        <p:spPr>
          <a:xfrm>
            <a:off x="311700" y="0"/>
            <a:ext cx="8520600" cy="859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8"/>
              <a:buNone/>
            </a:pPr>
            <a:r>
              <a:rPr b="1" lang="en" sz="2300" u="sng"/>
              <a:t>Lista de útiles recomendados para sexto grado de Creswell Middle 2024</a:t>
            </a:r>
            <a:endParaRPr sz="2520"/>
          </a:p>
        </p:txBody>
      </p:sp>
      <p:sp>
        <p:nvSpPr>
          <p:cNvPr id="342" name="Google Shape;342;p23"/>
          <p:cNvSpPr txBox="1"/>
          <p:nvPr>
            <p:ph idx="1" type="body"/>
          </p:nvPr>
        </p:nvSpPr>
        <p:spPr>
          <a:xfrm>
            <a:off x="311700" y="859800"/>
            <a:ext cx="3999900" cy="4487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Mochila/mochila con su nombre (sugerimos la bolsa tipo silla de montar que cabe mejor en el casillero y también protege mejor el </a:t>
            </a:r>
            <a:r>
              <a:rPr lang="en" sz="1200">
                <a:solidFill>
                  <a:schemeClr val="dk1"/>
                </a:solidFill>
              </a:rPr>
              <a:t>chromebook</a:t>
            </a:r>
            <a:r>
              <a:rPr lang="en" sz="1200">
                <a:solidFill>
                  <a:schemeClr val="dk1"/>
                </a:solidFill>
              </a:rPr>
              <a:t> de su estudiante).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Lonchera/bolsa con su nombre (si trae el almuerzo a casa</a:t>
            </a:r>
            <a:r>
              <a:rPr lang="en" sz="1200">
                <a:solidFill>
                  <a:schemeClr val="dk1"/>
                </a:solidFill>
              </a:rPr>
              <a: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Una carpeta de 3 anillas (aproximadamente 2 pulgadas)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 paquete de divisores con bolsillos (normalmente un paquete de 5)</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Dos paquetes de papel de cuaderno con agujeros.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Dos cajas de lápices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 estuche para lápices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Una caja de bolígrafos azules.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 sacapuntas personal</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Una perforadora personal de tres agujeros (cabe en tu carpeta)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 paquete de lápices de colores.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 paquete de resaltadores</a:t>
            </a:r>
            <a:endParaRPr sz="1200">
              <a:solidFill>
                <a:schemeClr val="dk1"/>
              </a:solidFill>
            </a:endParaRPr>
          </a:p>
          <a:p>
            <a:pPr indent="0" lvl="0" marL="0" rtl="0" algn="l">
              <a:lnSpc>
                <a:spcPct val="115000"/>
              </a:lnSpc>
              <a:spcBef>
                <a:spcPts val="0"/>
              </a:spcBef>
              <a:spcAft>
                <a:spcPts val="0"/>
              </a:spcAft>
              <a:buSzPts val="1400"/>
              <a:buNone/>
            </a:pPr>
            <a:r>
              <a:t/>
            </a:r>
            <a:endParaRPr sz="1200">
              <a:solidFill>
                <a:schemeClr val="dk1"/>
              </a:solidFill>
            </a:endParaRPr>
          </a:p>
        </p:txBody>
      </p:sp>
      <p:sp>
        <p:nvSpPr>
          <p:cNvPr id="343" name="Google Shape;343;p23"/>
          <p:cNvSpPr txBox="1"/>
          <p:nvPr>
            <p:ph idx="2" type="body"/>
          </p:nvPr>
        </p:nvSpPr>
        <p:spPr>
          <a:xfrm>
            <a:off x="4832400" y="859800"/>
            <a:ext cx="3999900" cy="4283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Un paquete de  borrador de </a:t>
            </a:r>
            <a:r>
              <a:rPr lang="en" sz="1200">
                <a:solidFill>
                  <a:schemeClr val="dk1"/>
                </a:solidFill>
              </a:rPr>
              <a:t>punta</a:t>
            </a:r>
            <a:r>
              <a:rPr lang="en" sz="1200">
                <a:solidFill>
                  <a:schemeClr val="dk1"/>
                </a:solidFill>
              </a:rPr>
              <a:t> para </a:t>
            </a:r>
            <a:r>
              <a:rPr lang="en" sz="1200">
                <a:solidFill>
                  <a:schemeClr val="dk1"/>
                </a:solidFill>
              </a:rPr>
              <a:t>lápiz</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 par de audífonos/auriculares económicos que se conectan al Chromebook</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Dos cuadernos de espiral (matemática</a:t>
            </a:r>
            <a:r>
              <a:rPr lang="en" sz="1200">
                <a:solidFill>
                  <a:schemeClr val="dk1"/>
                </a:solidFill>
              </a:rPr>
              <a:t>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Una regla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 paquete de fichas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Dos cuadernos de composición (ciencias y estudios sociales)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Dos cajas de pañuelos Kleenex (para el salón de clases).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Una botella de agua reusable con tu nombre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Zapatos de educación física (para guardar en su casillero) y vestimenta de educación física adecuada (que también puede guardar en su casillero)</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Vaya a School Pay y pague la tarifa estudiantil de su estudiante ($30). Esto cubre algunos útiles básicos para el aula de su estudiante durante el año.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Vaya a School Pay y pague la tarifa  de la clase electiva del primer trimestre de su estudiante ($15).</a:t>
            </a:r>
            <a:endParaRPr sz="12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347" name="Shape 347"/>
        <p:cNvGrpSpPr/>
        <p:nvPr/>
      </p:nvGrpSpPr>
      <p:grpSpPr>
        <a:xfrm>
          <a:off x="0" y="0"/>
          <a:ext cx="0" cy="0"/>
          <a:chOff x="0" y="0"/>
          <a:chExt cx="0" cy="0"/>
        </a:xfrm>
      </p:grpSpPr>
      <p:sp>
        <p:nvSpPr>
          <p:cNvPr id="348" name="Google Shape;348;g2deef0feecf_1_12"/>
          <p:cNvSpPr txBox="1"/>
          <p:nvPr>
            <p:ph type="title"/>
          </p:nvPr>
        </p:nvSpPr>
        <p:spPr>
          <a:xfrm>
            <a:off x="311700" y="232825"/>
            <a:ext cx="8520600" cy="784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64"/>
              <a:buNone/>
            </a:pPr>
            <a:r>
              <a:rPr b="1" lang="en" sz="2300" u="sng"/>
              <a:t>Lista de útiles recomendados para sexto grado de la secundaria de Creswell 2024</a:t>
            </a:r>
            <a:endParaRPr b="1" sz="2300" u="sng"/>
          </a:p>
          <a:p>
            <a:pPr indent="0" lvl="0" marL="0" rtl="0" algn="ctr">
              <a:lnSpc>
                <a:spcPct val="100000"/>
              </a:lnSpc>
              <a:spcBef>
                <a:spcPts val="0"/>
              </a:spcBef>
              <a:spcAft>
                <a:spcPts val="0"/>
              </a:spcAft>
              <a:buSzPts val="3564"/>
              <a:buNone/>
            </a:pPr>
            <a:r>
              <a:t/>
            </a:r>
            <a:endParaRPr b="1" sz="2300" u="sng"/>
          </a:p>
        </p:txBody>
      </p:sp>
      <p:sp>
        <p:nvSpPr>
          <p:cNvPr id="349" name="Google Shape;349;g2deef0feecf_1_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SzPts val="1800"/>
              <a:buNone/>
            </a:pPr>
            <a:r>
              <a:rPr lang="en">
                <a:solidFill>
                  <a:schemeClr val="dk1"/>
                </a:solidFill>
              </a:rPr>
              <a:t>Otra información: </a:t>
            </a:r>
            <a:endParaRPr>
              <a:solidFill>
                <a:schemeClr val="dk1"/>
              </a:solidFill>
            </a:endParaRPr>
          </a:p>
          <a:p>
            <a:pPr indent="0" lvl="0" marL="0" rtl="0" algn="l">
              <a:lnSpc>
                <a:spcPct val="115000"/>
              </a:lnSpc>
              <a:spcBef>
                <a:spcPts val="0"/>
              </a:spcBef>
              <a:spcAft>
                <a:spcPts val="0"/>
              </a:spcAft>
              <a:buSzPts val="1800"/>
              <a:buNone/>
            </a:pPr>
            <a:r>
              <a:rPr lang="en">
                <a:solidFill>
                  <a:schemeClr val="dk1"/>
                </a:solidFill>
              </a:rPr>
              <a:t>Los estudiantes pueden comprar lo siguiente en la oficina: lápiz (.50), auriculares ($1), divisores ($3) según sea necesario durante el año. </a:t>
            </a:r>
            <a:endParaRPr>
              <a:solidFill>
                <a:schemeClr val="dk1"/>
              </a:solidFill>
            </a:endParaRPr>
          </a:p>
          <a:p>
            <a:pPr indent="0" lvl="0" marL="0" rtl="0" algn="l">
              <a:lnSpc>
                <a:spcPct val="115000"/>
              </a:lnSpc>
              <a:spcBef>
                <a:spcPts val="0"/>
              </a:spcBef>
              <a:spcAft>
                <a:spcPts val="0"/>
              </a:spcAft>
              <a:buSzPts val="1800"/>
              <a:buNone/>
            </a:pPr>
            <a:r>
              <a:rPr lang="en">
                <a:solidFill>
                  <a:schemeClr val="dk1"/>
                </a:solidFill>
              </a:rPr>
              <a:t>*Se anima a los estudiantes a traer un pequeño refrigerio diariamente para comer durante su descanso nutricional. A veces hay artículos disponibles para comprar en la tienda de estudiantes.</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353" name="Shape 353"/>
        <p:cNvGrpSpPr/>
        <p:nvPr/>
      </p:nvGrpSpPr>
      <p:grpSpPr>
        <a:xfrm>
          <a:off x="0" y="0"/>
          <a:ext cx="0" cy="0"/>
          <a:chOff x="0" y="0"/>
          <a:chExt cx="0" cy="0"/>
        </a:xfrm>
      </p:grpSpPr>
      <p:sp>
        <p:nvSpPr>
          <p:cNvPr id="354" name="Google Shape;354;g2dc4d96941b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2820"/>
              <a:t>Gestión del tiempo</a:t>
            </a:r>
            <a:endParaRPr b="1" sz="2820"/>
          </a:p>
        </p:txBody>
      </p:sp>
      <p:sp>
        <p:nvSpPr>
          <p:cNvPr id="355" name="Google Shape;355;g2dc4d96941b_0_0"/>
          <p:cNvSpPr txBox="1"/>
          <p:nvPr>
            <p:ph idx="1" type="body"/>
          </p:nvPr>
        </p:nvSpPr>
        <p:spPr>
          <a:xfrm>
            <a:off x="248200" y="1270000"/>
            <a:ext cx="8520600" cy="36801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00000"/>
              <a:buNone/>
            </a:pPr>
            <a:r>
              <a:rPr lang="en">
                <a:solidFill>
                  <a:schemeClr val="dk1"/>
                </a:solidFill>
              </a:rPr>
              <a:t>En la escuela secundaria es importante que los estudiantes aprendan a administrar su tiempo, ya que tendrán varias clases diferentes y aprenderán a ser responsables de su propio trabajo y puntualidad.</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Los Hall Passes</a:t>
            </a:r>
            <a:r>
              <a:rPr lang="en">
                <a:solidFill>
                  <a:schemeClr val="dk1"/>
                </a:solidFill>
              </a:rPr>
              <a:t> son una herramienta para ayudar a los estudiantes a aprender a usar su tiempo de manera responsable y a estar preparados para clase.</a:t>
            </a:r>
            <a:endParaRPr>
              <a:solidFill>
                <a:schemeClr val="dk1"/>
              </a:solidFill>
            </a:endParaRPr>
          </a:p>
          <a:p>
            <a:pPr indent="-316706" lvl="1" marL="914400" rtl="0" algn="l">
              <a:lnSpc>
                <a:spcPct val="115000"/>
              </a:lnSpc>
              <a:spcBef>
                <a:spcPts val="0"/>
              </a:spcBef>
              <a:spcAft>
                <a:spcPts val="0"/>
              </a:spcAft>
              <a:buClr>
                <a:schemeClr val="dk1"/>
              </a:buClr>
              <a:buSzPct val="100000"/>
              <a:buChar char="○"/>
            </a:pPr>
            <a:r>
              <a:rPr lang="en" sz="1500">
                <a:solidFill>
                  <a:schemeClr val="dk1"/>
                </a:solidFill>
              </a:rPr>
              <a:t>Los pases se marcan cuando los estudiantes salen durante la clase para recoger útiles olvidados o usar el baño.</a:t>
            </a:r>
            <a:endParaRPr sz="1500">
              <a:solidFill>
                <a:schemeClr val="dk1"/>
              </a:solidFill>
            </a:endParaRPr>
          </a:p>
          <a:p>
            <a:pPr indent="-316706" lvl="1" marL="914400" rtl="0" algn="l">
              <a:lnSpc>
                <a:spcPct val="115000"/>
              </a:lnSpc>
              <a:spcBef>
                <a:spcPts val="0"/>
              </a:spcBef>
              <a:spcAft>
                <a:spcPts val="0"/>
              </a:spcAft>
              <a:buClr>
                <a:schemeClr val="dk1"/>
              </a:buClr>
              <a:buSzPct val="100000"/>
              <a:buChar char="○"/>
            </a:pPr>
            <a:r>
              <a:rPr lang="en" sz="1500">
                <a:solidFill>
                  <a:schemeClr val="dk1"/>
                </a:solidFill>
              </a:rPr>
              <a:t>Las fiestas se obtienen al final de cada trimestre con 3 puntos o menos y buena asistencia.</a:t>
            </a:r>
            <a:endParaRPr sz="1500">
              <a:solidFill>
                <a:schemeClr val="dk1"/>
              </a:solidFill>
            </a:endParaRPr>
          </a:p>
          <a:p>
            <a:pPr indent="-316706" lvl="1" marL="914400" rtl="0" algn="l">
              <a:lnSpc>
                <a:spcPct val="115000"/>
              </a:lnSpc>
              <a:spcBef>
                <a:spcPts val="0"/>
              </a:spcBef>
              <a:spcAft>
                <a:spcPts val="0"/>
              </a:spcAft>
              <a:buClr>
                <a:schemeClr val="dk1"/>
              </a:buClr>
              <a:buSzPct val="100000"/>
              <a:buChar char="○"/>
            </a:pPr>
            <a:r>
              <a:rPr lang="en" sz="1500">
                <a:solidFill>
                  <a:schemeClr val="dk1"/>
                </a:solidFill>
              </a:rPr>
              <a:t>Cada nota después de 9 notas en el mismo trimestre requiere que los estudiantes vayan a la mesa de estudio durante el almuerzo.</a:t>
            </a:r>
            <a:endParaRPr sz="1500">
              <a:solidFill>
                <a:schemeClr val="dk1"/>
              </a:solidFill>
            </a:endParaRPr>
          </a:p>
          <a:p>
            <a:pPr indent="0" lvl="0" marL="91440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SzPct val="100000"/>
              <a:buNone/>
            </a:pPr>
            <a:r>
              <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Los planificadores</a:t>
            </a:r>
            <a:r>
              <a:rPr lang="en">
                <a:solidFill>
                  <a:schemeClr val="dk1"/>
                </a:solidFill>
              </a:rPr>
              <a:t> se utilizan para ayudar a los estudiantes a realizar un seguimiento de sus tareas y plazos para cada clase.</a:t>
            </a:r>
            <a:endParaRPr>
              <a:solidFill>
                <a:schemeClr val="dk1"/>
              </a:solidFill>
            </a:endParaRPr>
          </a:p>
          <a:p>
            <a:pPr indent="0" lvl="0" marL="0" rtl="0" algn="l">
              <a:lnSpc>
                <a:spcPct val="115000"/>
              </a:lnSpc>
              <a:spcBef>
                <a:spcPts val="0"/>
              </a:spcBef>
              <a:spcAft>
                <a:spcPts val="0"/>
              </a:spcAft>
              <a:buSzPct val="100000"/>
              <a:buNone/>
            </a:pPr>
            <a:r>
              <a:t/>
            </a:r>
            <a:endParaRPr/>
          </a:p>
        </p:txBody>
      </p:sp>
      <p:pic>
        <p:nvPicPr>
          <p:cNvPr id="356" name="Google Shape;356;g2dc4d96941b_0_0"/>
          <p:cNvPicPr preferRelativeResize="0"/>
          <p:nvPr/>
        </p:nvPicPr>
        <p:blipFill rotWithShape="1">
          <a:blip r:embed="rId3">
            <a:alphaModFix/>
          </a:blip>
          <a:srcRect b="0" l="0" r="0" t="0"/>
          <a:stretch/>
        </p:blipFill>
        <p:spPr>
          <a:xfrm>
            <a:off x="7618475" y="27150"/>
            <a:ext cx="1525525" cy="1065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360" name="Shape 360"/>
        <p:cNvGrpSpPr/>
        <p:nvPr/>
      </p:nvGrpSpPr>
      <p:grpSpPr>
        <a:xfrm>
          <a:off x="0" y="0"/>
          <a:ext cx="0" cy="0"/>
          <a:chOff x="0" y="0"/>
          <a:chExt cx="0" cy="0"/>
        </a:xfrm>
      </p:grpSpPr>
      <p:sp>
        <p:nvSpPr>
          <p:cNvPr id="361" name="Google Shape;361;g270aed68af9_0_50"/>
          <p:cNvSpPr/>
          <p:nvPr/>
        </p:nvSpPr>
        <p:spPr>
          <a:xfrm>
            <a:off x="279225" y="264525"/>
            <a:ext cx="8553000" cy="4555500"/>
          </a:xfrm>
          <a:prstGeom prst="roundRect">
            <a:avLst>
              <a:gd fmla="val 16667" name="adj"/>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270aed68af9_0_50"/>
          <p:cNvSpPr txBox="1"/>
          <p:nvPr>
            <p:ph type="title"/>
          </p:nvPr>
        </p:nvSpPr>
        <p:spPr>
          <a:xfrm>
            <a:off x="1107500" y="879875"/>
            <a:ext cx="4168200" cy="872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Trade Winds"/>
                <a:ea typeface="Trade Winds"/>
                <a:cs typeface="Trade Winds"/>
                <a:sym typeface="Trade Winds"/>
              </a:rPr>
              <a:t>S</a:t>
            </a:r>
            <a:r>
              <a:rPr lang="en">
                <a:latin typeface="Trade Winds"/>
                <a:ea typeface="Trade Winds"/>
                <a:cs typeface="Trade Winds"/>
                <a:sym typeface="Trade Winds"/>
              </a:rPr>
              <a:t>r</a:t>
            </a:r>
            <a:r>
              <a:rPr lang="en">
                <a:latin typeface="Trade Winds"/>
                <a:ea typeface="Trade Winds"/>
                <a:cs typeface="Trade Winds"/>
                <a:sym typeface="Trade Winds"/>
              </a:rPr>
              <a:t>. Anderson</a:t>
            </a:r>
            <a:endParaRPr>
              <a:latin typeface="Trade Winds"/>
              <a:ea typeface="Trade Winds"/>
              <a:cs typeface="Trade Winds"/>
              <a:sym typeface="Trade Winds"/>
            </a:endParaRPr>
          </a:p>
        </p:txBody>
      </p:sp>
      <p:pic>
        <p:nvPicPr>
          <p:cNvPr id="363" name="Google Shape;363;g270aed68af9_0_50" title="IMG_9582.JPG"/>
          <p:cNvPicPr preferRelativeResize="0"/>
          <p:nvPr/>
        </p:nvPicPr>
        <p:blipFill rotWithShape="1">
          <a:blip r:embed="rId3">
            <a:alphaModFix/>
          </a:blip>
          <a:srcRect b="0" l="0" r="0" t="0"/>
          <a:stretch/>
        </p:blipFill>
        <p:spPr>
          <a:xfrm>
            <a:off x="5677975" y="813675"/>
            <a:ext cx="2637112" cy="3516150"/>
          </a:xfrm>
          <a:prstGeom prst="rect">
            <a:avLst/>
          </a:prstGeom>
          <a:noFill/>
          <a:ln cap="flat" cmpd="sng" w="76200">
            <a:solidFill>
              <a:schemeClr val="lt1"/>
            </a:solidFill>
            <a:prstDash val="solid"/>
            <a:round/>
            <a:headEnd len="sm" w="sm" type="none"/>
            <a:tailEnd len="sm" w="sm" type="none"/>
          </a:ln>
        </p:spPr>
      </p:pic>
      <p:sp>
        <p:nvSpPr>
          <p:cNvPr id="364" name="Google Shape;364;g270aed68af9_0_50"/>
          <p:cNvSpPr txBox="1"/>
          <p:nvPr>
            <p:ph idx="4294967295" type="body"/>
          </p:nvPr>
        </p:nvSpPr>
        <p:spPr>
          <a:xfrm>
            <a:off x="1107500" y="1612575"/>
            <a:ext cx="4168200" cy="2717400"/>
          </a:xfrm>
          <a:prstGeom prst="rect">
            <a:avLst/>
          </a:prstGeom>
          <a:noFill/>
          <a:ln>
            <a:noFill/>
          </a:ln>
        </p:spPr>
        <p:txBody>
          <a:bodyPr anchorCtr="0" anchor="t" bIns="91425" lIns="91425" spcFirstLastPara="1" rIns="91425" wrap="square" tIns="91425">
            <a:normAutofit fontScale="92500" lnSpcReduction="20000"/>
          </a:bodyPr>
          <a:lstStyle/>
          <a:p>
            <a:pPr indent="-306551" lvl="1" marL="342900" rtl="0" algn="l">
              <a:lnSpc>
                <a:spcPct val="115000"/>
              </a:lnSpc>
              <a:spcBef>
                <a:spcPts val="0"/>
              </a:spcBef>
              <a:spcAft>
                <a:spcPts val="0"/>
              </a:spcAft>
              <a:buClr>
                <a:schemeClr val="dk1"/>
              </a:buClr>
              <a:buSzPct val="90821"/>
              <a:buChar char="○"/>
            </a:pPr>
            <a:r>
              <a:rPr b="1" lang="en" sz="2532">
                <a:solidFill>
                  <a:schemeClr val="dk1"/>
                </a:solidFill>
              </a:rPr>
              <a:t>Materia: Estudios Sociales</a:t>
            </a:r>
            <a:endParaRPr b="1" sz="2532">
              <a:solidFill>
                <a:schemeClr val="dk1"/>
              </a:solidFill>
            </a:endParaRPr>
          </a:p>
          <a:p>
            <a:pPr indent="-306551" lvl="1" marL="342900" rtl="0" algn="l">
              <a:lnSpc>
                <a:spcPct val="115000"/>
              </a:lnSpc>
              <a:spcBef>
                <a:spcPts val="0"/>
              </a:spcBef>
              <a:spcAft>
                <a:spcPts val="0"/>
              </a:spcAft>
              <a:buClr>
                <a:schemeClr val="dk1"/>
              </a:buClr>
              <a:buSzPct val="90821"/>
              <a:buChar char="○"/>
            </a:pPr>
            <a:r>
              <a:rPr b="1" lang="en" sz="2532">
                <a:solidFill>
                  <a:schemeClr val="dk1"/>
                </a:solidFill>
              </a:rPr>
              <a:t>Años enseñando: 11+</a:t>
            </a:r>
            <a:endParaRPr b="1" sz="2532">
              <a:solidFill>
                <a:schemeClr val="dk1"/>
              </a:solidFill>
            </a:endParaRPr>
          </a:p>
          <a:p>
            <a:pPr indent="-306551" lvl="1" marL="342900" rtl="0" algn="l">
              <a:lnSpc>
                <a:spcPct val="115000"/>
              </a:lnSpc>
              <a:spcBef>
                <a:spcPts val="0"/>
              </a:spcBef>
              <a:spcAft>
                <a:spcPts val="0"/>
              </a:spcAft>
              <a:buClr>
                <a:schemeClr val="dk1"/>
              </a:buClr>
              <a:buSzPct val="90821"/>
              <a:buChar char="○"/>
            </a:pPr>
            <a:r>
              <a:rPr b="1" lang="en" sz="2532">
                <a:solidFill>
                  <a:schemeClr val="dk1"/>
                </a:solidFill>
              </a:rPr>
              <a:t>Años en CMS: 1+</a:t>
            </a:r>
            <a:endParaRPr b="1" sz="2532">
              <a:solidFill>
                <a:schemeClr val="dk1"/>
              </a:solidFill>
            </a:endParaRPr>
          </a:p>
          <a:p>
            <a:pPr indent="-306551" lvl="1" marL="342900" rtl="0" algn="l">
              <a:lnSpc>
                <a:spcPct val="115000"/>
              </a:lnSpc>
              <a:spcBef>
                <a:spcPts val="0"/>
              </a:spcBef>
              <a:spcAft>
                <a:spcPts val="0"/>
              </a:spcAft>
              <a:buClr>
                <a:schemeClr val="dk1"/>
              </a:buClr>
              <a:buSzPct val="90821"/>
              <a:buChar char="○"/>
            </a:pPr>
            <a:r>
              <a:rPr b="1" lang="en" sz="2532">
                <a:solidFill>
                  <a:schemeClr val="dk1"/>
                </a:solidFill>
              </a:rPr>
              <a:t>Originario de Oklahoma</a:t>
            </a:r>
            <a:endParaRPr b="1" sz="2532">
              <a:solidFill>
                <a:schemeClr val="dk1"/>
              </a:solidFill>
            </a:endParaRPr>
          </a:p>
          <a:p>
            <a:pPr indent="-306551" lvl="1" marL="342900" rtl="0" algn="l">
              <a:lnSpc>
                <a:spcPct val="115000"/>
              </a:lnSpc>
              <a:spcBef>
                <a:spcPts val="0"/>
              </a:spcBef>
              <a:spcAft>
                <a:spcPts val="0"/>
              </a:spcAft>
              <a:buClr>
                <a:schemeClr val="dk1"/>
              </a:buClr>
              <a:buSzPct val="90821"/>
              <a:buChar char="○"/>
            </a:pPr>
            <a:r>
              <a:rPr b="1" lang="en" sz="2532">
                <a:solidFill>
                  <a:schemeClr val="dk1"/>
                </a:solidFill>
              </a:rPr>
              <a:t>Aficiones: viajar, leer, escribir, LEGO.</a:t>
            </a:r>
            <a:endParaRPr b="1" sz="2532">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368" name="Shape 368"/>
        <p:cNvGrpSpPr/>
        <p:nvPr/>
      </p:nvGrpSpPr>
      <p:grpSpPr>
        <a:xfrm>
          <a:off x="0" y="0"/>
          <a:ext cx="0" cy="0"/>
          <a:chOff x="0" y="0"/>
          <a:chExt cx="0" cy="0"/>
        </a:xfrm>
      </p:grpSpPr>
      <p:sp>
        <p:nvSpPr>
          <p:cNvPr id="369" name="Google Shape;369;g270aed68af9_0_26"/>
          <p:cNvSpPr/>
          <p:nvPr/>
        </p:nvSpPr>
        <p:spPr>
          <a:xfrm>
            <a:off x="279225" y="264525"/>
            <a:ext cx="8553000" cy="4555500"/>
          </a:xfrm>
          <a:prstGeom prst="roundRect">
            <a:avLst>
              <a:gd fmla="val 16667" name="adj"/>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270aed68af9_0_26"/>
          <p:cNvSpPr txBox="1"/>
          <p:nvPr>
            <p:ph idx="1" type="body"/>
          </p:nvPr>
        </p:nvSpPr>
        <p:spPr>
          <a:xfrm>
            <a:off x="543750" y="1269825"/>
            <a:ext cx="5040900" cy="35502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15000"/>
              </a:lnSpc>
              <a:spcBef>
                <a:spcPts val="0"/>
              </a:spcBef>
              <a:spcAft>
                <a:spcPts val="0"/>
              </a:spcAft>
              <a:buSzPct val="101557"/>
              <a:buNone/>
            </a:pPr>
            <a:r>
              <a:rPr b="1" lang="en" sz="2532">
                <a:solidFill>
                  <a:schemeClr val="dk1"/>
                </a:solidFill>
              </a:rPr>
              <a:t>A medida que los estudiantes ingresan a la escuela secundaria, asumen más responsabilidad por su éxito académico. En la escuela secundaria de Creswell, esperamos que nuestros estudiantes:</a:t>
            </a:r>
            <a:endParaRPr b="1" sz="2532">
              <a:solidFill>
                <a:schemeClr val="dk1"/>
              </a:solidFill>
            </a:endParaRPr>
          </a:p>
          <a:p>
            <a:pPr indent="-319881" lvl="1" marL="914400" rtl="0" algn="l">
              <a:lnSpc>
                <a:spcPct val="115000"/>
              </a:lnSpc>
              <a:spcBef>
                <a:spcPts val="0"/>
              </a:spcBef>
              <a:spcAft>
                <a:spcPts val="0"/>
              </a:spcAft>
              <a:buClr>
                <a:schemeClr val="dk1"/>
              </a:buClr>
              <a:buSzPct val="100000"/>
              <a:buChar char="○"/>
            </a:pPr>
            <a:r>
              <a:rPr lang="en" sz="2300">
                <a:solidFill>
                  <a:schemeClr val="dk1"/>
                </a:solidFill>
              </a:rPr>
              <a:t>Lleguen a tiempo a clase (las tardanzas excesivas resultan en consecuencias, pérdida de privilegios).</a:t>
            </a:r>
            <a:endParaRPr sz="2300">
              <a:solidFill>
                <a:schemeClr val="dk1"/>
              </a:solidFill>
            </a:endParaRPr>
          </a:p>
          <a:p>
            <a:pPr indent="-319881" lvl="1" marL="914400" rtl="0" algn="l">
              <a:lnSpc>
                <a:spcPct val="115000"/>
              </a:lnSpc>
              <a:spcBef>
                <a:spcPts val="0"/>
              </a:spcBef>
              <a:spcAft>
                <a:spcPts val="0"/>
              </a:spcAft>
              <a:buClr>
                <a:schemeClr val="dk1"/>
              </a:buClr>
              <a:buSzPct val="100000"/>
              <a:buChar char="○"/>
            </a:pPr>
            <a:r>
              <a:rPr lang="en" sz="2300">
                <a:solidFill>
                  <a:schemeClr val="dk1"/>
                </a:solidFill>
              </a:rPr>
              <a:t>Haga arreglos para recuperar el trabajo después de una ausencia.</a:t>
            </a:r>
            <a:endParaRPr sz="2300">
              <a:solidFill>
                <a:schemeClr val="dk1"/>
              </a:solidFill>
            </a:endParaRPr>
          </a:p>
          <a:p>
            <a:pPr indent="-319881" lvl="1" marL="914400" rtl="0" algn="l">
              <a:lnSpc>
                <a:spcPct val="115000"/>
              </a:lnSpc>
              <a:spcBef>
                <a:spcPts val="0"/>
              </a:spcBef>
              <a:spcAft>
                <a:spcPts val="0"/>
              </a:spcAft>
              <a:buClr>
                <a:schemeClr val="dk1"/>
              </a:buClr>
              <a:buSzPct val="100000"/>
              <a:buChar char="○"/>
            </a:pPr>
            <a:r>
              <a:rPr lang="en" sz="2300">
                <a:solidFill>
                  <a:schemeClr val="dk1"/>
                </a:solidFill>
              </a:rPr>
              <a:t>Asegúrese de que el trabajo se entregue a tiempo (cada maestro tiene su propia política de entrega de trabajo tarde).</a:t>
            </a:r>
            <a:endParaRPr sz="2300">
              <a:solidFill>
                <a:schemeClr val="dk1"/>
              </a:solidFill>
            </a:endParaRPr>
          </a:p>
          <a:p>
            <a:pPr indent="-319881" lvl="1" marL="914400" rtl="0" algn="l">
              <a:lnSpc>
                <a:spcPct val="115000"/>
              </a:lnSpc>
              <a:spcBef>
                <a:spcPts val="0"/>
              </a:spcBef>
              <a:spcAft>
                <a:spcPts val="0"/>
              </a:spcAft>
              <a:buClr>
                <a:schemeClr val="dk1"/>
              </a:buClr>
              <a:buSzPct val="100000"/>
              <a:buChar char="○"/>
            </a:pPr>
            <a:r>
              <a:rPr lang="en" sz="2300">
                <a:solidFill>
                  <a:schemeClr val="dk1"/>
                </a:solidFill>
              </a:rPr>
              <a:t>Pida ayuda cuando sea necesario (ayuda con la tarea, mesa de estudio durante el almuerzo, etc.).</a:t>
            </a:r>
            <a:endParaRPr sz="2300">
              <a:solidFill>
                <a:schemeClr val="dk1"/>
              </a:solidFill>
            </a:endParaRPr>
          </a:p>
        </p:txBody>
      </p:sp>
      <p:pic>
        <p:nvPicPr>
          <p:cNvPr id="371" name="Google Shape;371;g270aed68af9_0_26"/>
          <p:cNvPicPr preferRelativeResize="0"/>
          <p:nvPr/>
        </p:nvPicPr>
        <p:blipFill rotWithShape="1">
          <a:blip r:embed="rId3">
            <a:alphaModFix/>
          </a:blip>
          <a:srcRect b="0" l="0" r="0" t="0"/>
          <a:stretch/>
        </p:blipFill>
        <p:spPr>
          <a:xfrm>
            <a:off x="5687400" y="1577638"/>
            <a:ext cx="2983076" cy="1988228"/>
          </a:xfrm>
          <a:prstGeom prst="rect">
            <a:avLst/>
          </a:prstGeom>
          <a:noFill/>
          <a:ln>
            <a:noFill/>
          </a:ln>
        </p:spPr>
      </p:pic>
      <p:sp>
        <p:nvSpPr>
          <p:cNvPr id="372" name="Google Shape;372;g270aed68af9_0_26"/>
          <p:cNvSpPr txBox="1"/>
          <p:nvPr>
            <p:ph type="title"/>
          </p:nvPr>
        </p:nvSpPr>
        <p:spPr>
          <a:xfrm>
            <a:off x="311700" y="406925"/>
            <a:ext cx="8520600" cy="862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5320">
                <a:latin typeface="Permanent Marker"/>
                <a:ea typeface="Permanent Marker"/>
                <a:cs typeface="Permanent Marker"/>
                <a:sym typeface="Permanent Marker"/>
              </a:rPr>
              <a:t>Responsibilidad</a:t>
            </a:r>
            <a:endParaRPr b="1" sz="5320">
              <a:latin typeface="Permanent Marker"/>
              <a:ea typeface="Permanent Marker"/>
              <a:cs typeface="Permanent Marker"/>
              <a:sym typeface="Permanent Mark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0" st="0"/>
                                            </p:txEl>
                                          </p:spTgt>
                                        </p:tgtEl>
                                        <p:attrNameLst>
                                          <p:attrName>style.visibility</p:attrName>
                                        </p:attrNameLst>
                                      </p:cBhvr>
                                      <p:to>
                                        <p:strVal val="visible"/>
                                      </p:to>
                                    </p:set>
                                    <p:animEffect filter="fade" transition="in">
                                      <p:cBhvr>
                                        <p:cTn dur="1000"/>
                                        <p:tgtEl>
                                          <p:spTgt spid="3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1" st="1"/>
                                            </p:txEl>
                                          </p:spTgt>
                                        </p:tgtEl>
                                        <p:attrNameLst>
                                          <p:attrName>style.visibility</p:attrName>
                                        </p:attrNameLst>
                                      </p:cBhvr>
                                      <p:to>
                                        <p:strVal val="visible"/>
                                      </p:to>
                                    </p:set>
                                    <p:animEffect filter="fade" transition="in">
                                      <p:cBhvr>
                                        <p:cTn dur="1000"/>
                                        <p:tgtEl>
                                          <p:spTgt spid="3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2" st="2"/>
                                            </p:txEl>
                                          </p:spTgt>
                                        </p:tgtEl>
                                        <p:attrNameLst>
                                          <p:attrName>style.visibility</p:attrName>
                                        </p:attrNameLst>
                                      </p:cBhvr>
                                      <p:to>
                                        <p:strVal val="visible"/>
                                      </p:to>
                                    </p:set>
                                    <p:animEffect filter="fade" transition="in">
                                      <p:cBhvr>
                                        <p:cTn dur="1000"/>
                                        <p:tgtEl>
                                          <p:spTgt spid="3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3" st="3"/>
                                            </p:txEl>
                                          </p:spTgt>
                                        </p:tgtEl>
                                        <p:attrNameLst>
                                          <p:attrName>style.visibility</p:attrName>
                                        </p:attrNameLst>
                                      </p:cBhvr>
                                      <p:to>
                                        <p:strVal val="visible"/>
                                      </p:to>
                                    </p:set>
                                    <p:animEffect filter="fade" transition="in">
                                      <p:cBhvr>
                                        <p:cTn dur="1000"/>
                                        <p:tgtEl>
                                          <p:spTgt spid="3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4" st="4"/>
                                            </p:txEl>
                                          </p:spTgt>
                                        </p:tgtEl>
                                        <p:attrNameLst>
                                          <p:attrName>style.visibility</p:attrName>
                                        </p:attrNameLst>
                                      </p:cBhvr>
                                      <p:to>
                                        <p:strVal val="visible"/>
                                      </p:to>
                                    </p:set>
                                    <p:animEffect filter="fade" transition="in">
                                      <p:cBhvr>
                                        <p:cTn dur="1000"/>
                                        <p:tgtEl>
                                          <p:spTgt spid="37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376" name="Shape 376"/>
        <p:cNvGrpSpPr/>
        <p:nvPr/>
      </p:nvGrpSpPr>
      <p:grpSpPr>
        <a:xfrm>
          <a:off x="0" y="0"/>
          <a:ext cx="0" cy="0"/>
          <a:chOff x="0" y="0"/>
          <a:chExt cx="0" cy="0"/>
        </a:xfrm>
      </p:grpSpPr>
      <p:sp>
        <p:nvSpPr>
          <p:cNvPr id="377" name="Google Shape;377;g2de8e04bc04_0_1"/>
          <p:cNvSpPr/>
          <p:nvPr/>
        </p:nvSpPr>
        <p:spPr>
          <a:xfrm>
            <a:off x="279225" y="264525"/>
            <a:ext cx="8553000" cy="4555500"/>
          </a:xfrm>
          <a:prstGeom prst="roundRect">
            <a:avLst>
              <a:gd fmla="val 16667" name="adj"/>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g2de8e04bc04_0_1"/>
          <p:cNvSpPr txBox="1"/>
          <p:nvPr>
            <p:ph type="title"/>
          </p:nvPr>
        </p:nvSpPr>
        <p:spPr>
          <a:xfrm>
            <a:off x="311700" y="173775"/>
            <a:ext cx="8520600" cy="921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2920">
                <a:latin typeface="Permanent Marker"/>
                <a:ea typeface="Permanent Marker"/>
                <a:cs typeface="Permanent Marker"/>
                <a:sym typeface="Permanent Marker"/>
              </a:rPr>
              <a:t>¿Cómo pueden los padres ayudar con la responsabilidad?</a:t>
            </a:r>
            <a:endParaRPr sz="2920">
              <a:latin typeface="Permanent Marker"/>
              <a:ea typeface="Permanent Marker"/>
              <a:cs typeface="Permanent Marker"/>
              <a:sym typeface="Permanent Marker"/>
            </a:endParaRPr>
          </a:p>
        </p:txBody>
      </p:sp>
      <p:sp>
        <p:nvSpPr>
          <p:cNvPr id="379" name="Google Shape;379;g2de8e04bc04_0_1"/>
          <p:cNvSpPr txBox="1"/>
          <p:nvPr>
            <p:ph idx="1" type="body"/>
          </p:nvPr>
        </p:nvSpPr>
        <p:spPr>
          <a:xfrm>
            <a:off x="2997925" y="1094775"/>
            <a:ext cx="5834400" cy="4048800"/>
          </a:xfrm>
          <a:prstGeom prst="rect">
            <a:avLst/>
          </a:prstGeom>
          <a:noFill/>
          <a:ln>
            <a:noFill/>
          </a:ln>
        </p:spPr>
        <p:txBody>
          <a:bodyPr anchorCtr="0" anchor="ctr" bIns="91425" lIns="91425" spcFirstLastPara="1" rIns="91425" wrap="square" tIns="91425">
            <a:normAutofit/>
          </a:bodyPr>
          <a:lstStyle/>
          <a:p>
            <a:pPr indent="-339725" lvl="0" marL="457200" rtl="0" algn="l">
              <a:lnSpc>
                <a:spcPct val="105000"/>
              </a:lnSpc>
              <a:spcBef>
                <a:spcPts val="0"/>
              </a:spcBef>
              <a:spcAft>
                <a:spcPts val="0"/>
              </a:spcAft>
              <a:buClr>
                <a:schemeClr val="dk1"/>
              </a:buClr>
              <a:buSzPts val="1750"/>
              <a:buChar char="●"/>
            </a:pPr>
            <a:r>
              <a:rPr lang="en" sz="1750">
                <a:solidFill>
                  <a:schemeClr val="dk1"/>
                </a:solidFill>
              </a:rPr>
              <a:t>Anime a su estudiante a aprovechar el tiempo libre para ir al baño, obtener materiales e ir a clase.</a:t>
            </a:r>
            <a:endParaRPr sz="1750">
              <a:solidFill>
                <a:schemeClr val="dk1"/>
              </a:solidFill>
            </a:endParaRPr>
          </a:p>
          <a:p>
            <a:pPr indent="-339725" lvl="0" marL="457200" rtl="0" algn="l">
              <a:lnSpc>
                <a:spcPct val="105000"/>
              </a:lnSpc>
              <a:spcBef>
                <a:spcPts val="0"/>
              </a:spcBef>
              <a:spcAft>
                <a:spcPts val="0"/>
              </a:spcAft>
              <a:buClr>
                <a:schemeClr val="dk1"/>
              </a:buClr>
              <a:buSzPts val="1750"/>
              <a:buChar char="●"/>
            </a:pPr>
            <a:r>
              <a:rPr lang="en" sz="1750">
                <a:solidFill>
                  <a:schemeClr val="dk1"/>
                </a:solidFill>
              </a:rPr>
              <a:t>Utilice el recreo y el descanso de la mañana para ir al baño y luego socializar con amigos.</a:t>
            </a:r>
            <a:endParaRPr sz="1750">
              <a:solidFill>
                <a:schemeClr val="dk1"/>
              </a:solidFill>
            </a:endParaRPr>
          </a:p>
          <a:p>
            <a:pPr indent="-339725" lvl="0" marL="457200" rtl="0" algn="l">
              <a:lnSpc>
                <a:spcPct val="105000"/>
              </a:lnSpc>
              <a:spcBef>
                <a:spcPts val="0"/>
              </a:spcBef>
              <a:spcAft>
                <a:spcPts val="0"/>
              </a:spcAft>
              <a:buClr>
                <a:schemeClr val="dk1"/>
              </a:buClr>
              <a:buSzPts val="1750"/>
              <a:buChar char="●"/>
            </a:pPr>
            <a:r>
              <a:rPr lang="en" sz="1750">
                <a:solidFill>
                  <a:schemeClr val="dk1"/>
                </a:solidFill>
              </a:rPr>
              <a:t>Anime a su estudiante a enviar correos electrónicos a sus maestros cuando estén ausentes para poder conseguir trabajo.</a:t>
            </a:r>
            <a:endParaRPr sz="1750">
              <a:solidFill>
                <a:schemeClr val="dk1"/>
              </a:solidFill>
            </a:endParaRPr>
          </a:p>
          <a:p>
            <a:pPr indent="-339725" lvl="0" marL="457200" rtl="0" algn="l">
              <a:lnSpc>
                <a:spcPct val="105000"/>
              </a:lnSpc>
              <a:spcBef>
                <a:spcPts val="0"/>
              </a:spcBef>
              <a:spcAft>
                <a:spcPts val="0"/>
              </a:spcAft>
              <a:buClr>
                <a:schemeClr val="dk1"/>
              </a:buClr>
              <a:buSzPts val="1750"/>
              <a:buChar char="●"/>
            </a:pPr>
            <a:r>
              <a:rPr lang="en" sz="1750">
                <a:solidFill>
                  <a:schemeClr val="dk1"/>
                </a:solidFill>
              </a:rPr>
              <a:t>Establezca un tiempo semanal con su estudiante para discutir las calificaciones en el acceso a casa y el trabajo que falta.</a:t>
            </a:r>
            <a:endParaRPr sz="1750">
              <a:solidFill>
                <a:schemeClr val="dk1"/>
              </a:solidFill>
            </a:endParaRPr>
          </a:p>
          <a:p>
            <a:pPr indent="-339725" lvl="0" marL="457200" rtl="0" algn="l">
              <a:lnSpc>
                <a:spcPct val="105000"/>
              </a:lnSpc>
              <a:spcBef>
                <a:spcPts val="0"/>
              </a:spcBef>
              <a:spcAft>
                <a:spcPts val="0"/>
              </a:spcAft>
              <a:buClr>
                <a:schemeClr val="dk1"/>
              </a:buClr>
              <a:buSzPts val="1750"/>
              <a:buChar char="●"/>
            </a:pPr>
            <a:r>
              <a:rPr lang="en" sz="1750">
                <a:solidFill>
                  <a:schemeClr val="dk1"/>
                </a:solidFill>
              </a:rPr>
              <a:t>Anime a su estudiante a hacer preguntas, asistir a la mesa de estudio durante el almuerzo, etc.</a:t>
            </a:r>
            <a:endParaRPr sz="1750">
              <a:solidFill>
                <a:schemeClr val="dk1"/>
              </a:solidFill>
            </a:endParaRPr>
          </a:p>
        </p:txBody>
      </p:sp>
      <p:pic>
        <p:nvPicPr>
          <p:cNvPr id="380" name="Google Shape;380;g2de8e04bc04_0_1"/>
          <p:cNvPicPr preferRelativeResize="0"/>
          <p:nvPr/>
        </p:nvPicPr>
        <p:blipFill rotWithShape="1">
          <a:blip r:embed="rId3">
            <a:alphaModFix/>
          </a:blip>
          <a:srcRect b="0" l="0" r="0" t="0"/>
          <a:stretch/>
        </p:blipFill>
        <p:spPr>
          <a:xfrm>
            <a:off x="573125" y="1709463"/>
            <a:ext cx="2299425" cy="1724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0" st="0"/>
                                            </p:txEl>
                                          </p:spTgt>
                                        </p:tgtEl>
                                        <p:attrNameLst>
                                          <p:attrName>style.visibility</p:attrName>
                                        </p:attrNameLst>
                                      </p:cBhvr>
                                      <p:to>
                                        <p:strVal val="visible"/>
                                      </p:to>
                                    </p:set>
                                    <p:animEffect filter="fade" transition="in">
                                      <p:cBhvr>
                                        <p:cTn dur="1000"/>
                                        <p:tgtEl>
                                          <p:spTgt spid="3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1" st="1"/>
                                            </p:txEl>
                                          </p:spTgt>
                                        </p:tgtEl>
                                        <p:attrNameLst>
                                          <p:attrName>style.visibility</p:attrName>
                                        </p:attrNameLst>
                                      </p:cBhvr>
                                      <p:to>
                                        <p:strVal val="visible"/>
                                      </p:to>
                                    </p:set>
                                    <p:animEffect filter="fade" transition="in">
                                      <p:cBhvr>
                                        <p:cTn dur="1000"/>
                                        <p:tgtEl>
                                          <p:spTgt spid="3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2" st="2"/>
                                            </p:txEl>
                                          </p:spTgt>
                                        </p:tgtEl>
                                        <p:attrNameLst>
                                          <p:attrName>style.visibility</p:attrName>
                                        </p:attrNameLst>
                                      </p:cBhvr>
                                      <p:to>
                                        <p:strVal val="visible"/>
                                      </p:to>
                                    </p:set>
                                    <p:animEffect filter="fade" transition="in">
                                      <p:cBhvr>
                                        <p:cTn dur="1000"/>
                                        <p:tgtEl>
                                          <p:spTgt spid="3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3" st="3"/>
                                            </p:txEl>
                                          </p:spTgt>
                                        </p:tgtEl>
                                        <p:attrNameLst>
                                          <p:attrName>style.visibility</p:attrName>
                                        </p:attrNameLst>
                                      </p:cBhvr>
                                      <p:to>
                                        <p:strVal val="visible"/>
                                      </p:to>
                                    </p:set>
                                    <p:animEffect filter="fade" transition="in">
                                      <p:cBhvr>
                                        <p:cTn dur="1000"/>
                                        <p:tgtEl>
                                          <p:spTgt spid="3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4" st="4"/>
                                            </p:txEl>
                                          </p:spTgt>
                                        </p:tgtEl>
                                        <p:attrNameLst>
                                          <p:attrName>style.visibility</p:attrName>
                                        </p:attrNameLst>
                                      </p:cBhvr>
                                      <p:to>
                                        <p:strVal val="visible"/>
                                      </p:to>
                                    </p:set>
                                    <p:animEffect filter="fade" transition="in">
                                      <p:cBhvr>
                                        <p:cTn dur="1000"/>
                                        <p:tgtEl>
                                          <p:spTgt spid="37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384" name="Shape 384"/>
        <p:cNvGrpSpPr/>
        <p:nvPr/>
      </p:nvGrpSpPr>
      <p:grpSpPr>
        <a:xfrm>
          <a:off x="0" y="0"/>
          <a:ext cx="0" cy="0"/>
          <a:chOff x="0" y="0"/>
          <a:chExt cx="0" cy="0"/>
        </a:xfrm>
      </p:grpSpPr>
      <p:sp>
        <p:nvSpPr>
          <p:cNvPr id="385" name="Google Shape;385;g270aed68af9_0_54"/>
          <p:cNvSpPr txBox="1"/>
          <p:nvPr>
            <p:ph type="title"/>
          </p:nvPr>
        </p:nvSpPr>
        <p:spPr>
          <a:xfrm>
            <a:off x="337850" y="221550"/>
            <a:ext cx="8233200" cy="8853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latin typeface="Lobster"/>
                <a:ea typeface="Lobster"/>
                <a:cs typeface="Lobster"/>
                <a:sym typeface="Lobster"/>
              </a:rPr>
              <a:t>SRA</a:t>
            </a:r>
            <a:r>
              <a:rPr lang="en">
                <a:latin typeface="Lobster"/>
                <a:ea typeface="Lobster"/>
                <a:cs typeface="Lobster"/>
                <a:sym typeface="Lobster"/>
              </a:rPr>
              <a:t>. Tamara Moore</a:t>
            </a:r>
            <a:endParaRPr>
              <a:latin typeface="Lobster"/>
              <a:ea typeface="Lobster"/>
              <a:cs typeface="Lobster"/>
              <a:sym typeface="Lobster"/>
            </a:endParaRPr>
          </a:p>
        </p:txBody>
      </p:sp>
      <p:pic>
        <p:nvPicPr>
          <p:cNvPr id="386" name="Google Shape;386;g270aed68af9_0_54"/>
          <p:cNvPicPr preferRelativeResize="0"/>
          <p:nvPr/>
        </p:nvPicPr>
        <p:blipFill rotWithShape="1">
          <a:blip r:embed="rId3">
            <a:alphaModFix/>
          </a:blip>
          <a:srcRect b="0" l="0" r="0" t="0"/>
          <a:stretch/>
        </p:blipFill>
        <p:spPr>
          <a:xfrm>
            <a:off x="4756475" y="1519575"/>
            <a:ext cx="4146350" cy="2441650"/>
          </a:xfrm>
          <a:prstGeom prst="rect">
            <a:avLst/>
          </a:prstGeom>
          <a:noFill/>
          <a:ln cap="flat" cmpd="sng" w="19050">
            <a:solidFill>
              <a:schemeClr val="accent2"/>
            </a:solidFill>
            <a:prstDash val="solid"/>
            <a:round/>
            <a:headEnd len="sm" w="sm" type="none"/>
            <a:tailEnd len="sm" w="sm" type="none"/>
          </a:ln>
        </p:spPr>
      </p:pic>
      <p:sp>
        <p:nvSpPr>
          <p:cNvPr id="387" name="Google Shape;387;g270aed68af9_0_54"/>
          <p:cNvSpPr txBox="1"/>
          <p:nvPr/>
        </p:nvSpPr>
        <p:spPr>
          <a:xfrm>
            <a:off x="478900" y="1127150"/>
            <a:ext cx="4146300" cy="4016400"/>
          </a:xfrm>
          <a:prstGeom prst="rect">
            <a:avLst/>
          </a:prstGeom>
          <a:noFill/>
          <a:ln>
            <a:noFill/>
          </a:ln>
        </p:spPr>
        <p:txBody>
          <a:bodyPr anchorCtr="0" anchor="t" bIns="91425" lIns="91425" spcFirstLastPara="1" rIns="91425" wrap="square" tIns="91425">
            <a:noAutofit/>
          </a:bodyPr>
          <a:lstStyle/>
          <a:p>
            <a:pPr indent="-228600" lvl="0" marL="228600" marR="0" rtl="0" algn="l">
              <a:lnSpc>
                <a:spcPct val="90000"/>
              </a:lnSpc>
              <a:spcBef>
                <a:spcPts val="0"/>
              </a:spcBef>
              <a:spcAft>
                <a:spcPts val="0"/>
              </a:spcAft>
              <a:buClr>
                <a:schemeClr val="dk2"/>
              </a:buClr>
              <a:buSzPts val="1900"/>
              <a:buFont typeface="Cambria"/>
              <a:buChar char="●"/>
            </a:pPr>
            <a:r>
              <a:rPr lang="en" sz="1900">
                <a:solidFill>
                  <a:schemeClr val="dk2"/>
                </a:solidFill>
                <a:latin typeface="Cambria"/>
                <a:ea typeface="Cambria"/>
                <a:cs typeface="Cambria"/>
                <a:sym typeface="Cambria"/>
              </a:rPr>
              <a:t>Chiquilla del ejército, se mudó, pero creció en el PNW</a:t>
            </a:r>
            <a:endParaRPr b="0" i="0" sz="1900" u="none" cap="none" strike="noStrike">
              <a:solidFill>
                <a:schemeClr val="dk2"/>
              </a:solidFill>
              <a:latin typeface="Cambria"/>
              <a:ea typeface="Cambria"/>
              <a:cs typeface="Cambria"/>
              <a:sym typeface="Cambria"/>
            </a:endParaRPr>
          </a:p>
          <a:p>
            <a:pPr indent="-228600" lvl="0" marL="228600" marR="0" rtl="0" algn="l">
              <a:lnSpc>
                <a:spcPct val="90000"/>
              </a:lnSpc>
              <a:spcBef>
                <a:spcPts val="1000"/>
              </a:spcBef>
              <a:spcAft>
                <a:spcPts val="0"/>
              </a:spcAft>
              <a:buClr>
                <a:schemeClr val="dk2"/>
              </a:buClr>
              <a:buSzPts val="1900"/>
              <a:buFont typeface="Cambria"/>
              <a:buChar char="●"/>
            </a:pPr>
            <a:r>
              <a:rPr lang="en" sz="1900">
                <a:solidFill>
                  <a:schemeClr val="dk2"/>
                </a:solidFill>
                <a:latin typeface="Cambria"/>
                <a:ea typeface="Cambria"/>
                <a:cs typeface="Cambria"/>
                <a:sym typeface="Cambria"/>
              </a:rPr>
              <a:t>Enseñando más de veinte años.</a:t>
            </a:r>
            <a:endParaRPr b="0" i="0" sz="1900" u="none" cap="none" strike="noStrike">
              <a:solidFill>
                <a:schemeClr val="dk2"/>
              </a:solidFill>
              <a:latin typeface="Cambria"/>
              <a:ea typeface="Cambria"/>
              <a:cs typeface="Cambria"/>
              <a:sym typeface="Cambria"/>
            </a:endParaRPr>
          </a:p>
          <a:p>
            <a:pPr indent="-228600" lvl="0" marL="228600" marR="0" rtl="0" algn="l">
              <a:lnSpc>
                <a:spcPct val="90000"/>
              </a:lnSpc>
              <a:spcBef>
                <a:spcPts val="1000"/>
              </a:spcBef>
              <a:spcAft>
                <a:spcPts val="0"/>
              </a:spcAft>
              <a:buClr>
                <a:schemeClr val="dk2"/>
              </a:buClr>
              <a:buSzPts val="1900"/>
              <a:buFont typeface="Cambria"/>
              <a:buChar char="●"/>
            </a:pPr>
            <a:r>
              <a:rPr lang="en" sz="1900">
                <a:solidFill>
                  <a:schemeClr val="dk2"/>
                </a:solidFill>
                <a:latin typeface="Cambria"/>
                <a:ea typeface="Cambria"/>
                <a:cs typeface="Cambria"/>
                <a:sym typeface="Cambria"/>
              </a:rPr>
              <a:t>Arte del lenguaje y Estudios Sociales.</a:t>
            </a:r>
            <a:endParaRPr b="0" i="0" sz="1900" u="none" cap="none" strike="noStrike">
              <a:solidFill>
                <a:schemeClr val="dk2"/>
              </a:solidFill>
              <a:latin typeface="Cambria"/>
              <a:ea typeface="Cambria"/>
              <a:cs typeface="Cambria"/>
              <a:sym typeface="Cambria"/>
            </a:endParaRPr>
          </a:p>
          <a:p>
            <a:pPr indent="-228600" lvl="0" marL="228600" marR="0" rtl="0" algn="l">
              <a:lnSpc>
                <a:spcPct val="90000"/>
              </a:lnSpc>
              <a:spcBef>
                <a:spcPts val="1000"/>
              </a:spcBef>
              <a:spcAft>
                <a:spcPts val="0"/>
              </a:spcAft>
              <a:buClr>
                <a:schemeClr val="dk2"/>
              </a:buClr>
              <a:buSzPts val="1900"/>
              <a:buFont typeface="Cambria"/>
              <a:buChar char="●"/>
            </a:pPr>
            <a:r>
              <a:rPr lang="en" sz="1900">
                <a:solidFill>
                  <a:schemeClr val="dk2"/>
                </a:solidFill>
                <a:latin typeface="Cambria"/>
                <a:ea typeface="Cambria"/>
                <a:cs typeface="Cambria"/>
                <a:sym typeface="Cambria"/>
              </a:rPr>
              <a:t>Tengo dos hijos adultos</a:t>
            </a:r>
            <a:endParaRPr sz="1900">
              <a:solidFill>
                <a:schemeClr val="dk2"/>
              </a:solidFill>
              <a:latin typeface="Cambria"/>
              <a:ea typeface="Cambria"/>
              <a:cs typeface="Cambria"/>
              <a:sym typeface="Cambria"/>
            </a:endParaRPr>
          </a:p>
          <a:p>
            <a:pPr indent="-228600" lvl="0" marL="228600" marR="0" rtl="0" algn="l">
              <a:lnSpc>
                <a:spcPct val="90000"/>
              </a:lnSpc>
              <a:spcBef>
                <a:spcPts val="1000"/>
              </a:spcBef>
              <a:spcAft>
                <a:spcPts val="0"/>
              </a:spcAft>
              <a:buClr>
                <a:schemeClr val="dk2"/>
              </a:buClr>
              <a:buSzPts val="1900"/>
              <a:buFont typeface="Cambria"/>
              <a:buChar char="●"/>
            </a:pPr>
            <a:r>
              <a:rPr lang="en" sz="1900">
                <a:solidFill>
                  <a:schemeClr val="dk2"/>
                </a:solidFill>
                <a:latin typeface="Cambria"/>
                <a:ea typeface="Cambria"/>
                <a:cs typeface="Cambria"/>
                <a:sym typeface="Cambria"/>
              </a:rPr>
              <a:t>He conocido de </a:t>
            </a:r>
            <a:r>
              <a:rPr b="0" i="0" lang="en" sz="1900" u="none" cap="none" strike="noStrike">
                <a:solidFill>
                  <a:schemeClr val="dk2"/>
                </a:solidFill>
                <a:latin typeface="Cambria"/>
                <a:ea typeface="Cambria"/>
                <a:cs typeface="Cambria"/>
                <a:sym typeface="Cambria"/>
              </a:rPr>
              <a:t>49 of 50 </a:t>
            </a:r>
            <a:r>
              <a:rPr lang="en" sz="1900">
                <a:solidFill>
                  <a:schemeClr val="dk2"/>
                </a:solidFill>
                <a:latin typeface="Cambria"/>
                <a:ea typeface="Cambria"/>
                <a:cs typeface="Cambria"/>
                <a:sym typeface="Cambria"/>
              </a:rPr>
              <a:t>Estados</a:t>
            </a:r>
            <a:endParaRPr b="0" i="0" sz="1900" u="none" cap="none" strike="noStrike">
              <a:solidFill>
                <a:schemeClr val="dk2"/>
              </a:solidFill>
              <a:latin typeface="Cambria"/>
              <a:ea typeface="Cambria"/>
              <a:cs typeface="Cambria"/>
              <a:sym typeface="Cambria"/>
            </a:endParaRPr>
          </a:p>
          <a:p>
            <a:pPr indent="-228600" lvl="0" marL="228600" marR="0" rtl="0" algn="l">
              <a:lnSpc>
                <a:spcPct val="90000"/>
              </a:lnSpc>
              <a:spcBef>
                <a:spcPts val="1000"/>
              </a:spcBef>
              <a:spcAft>
                <a:spcPts val="0"/>
              </a:spcAft>
              <a:buClr>
                <a:schemeClr val="dk2"/>
              </a:buClr>
              <a:buSzPts val="1900"/>
              <a:buFont typeface="Cambria"/>
              <a:buChar char="●"/>
            </a:pPr>
            <a:r>
              <a:rPr lang="en" sz="1900">
                <a:solidFill>
                  <a:schemeClr val="dk2"/>
                </a:solidFill>
                <a:latin typeface="Cambria"/>
                <a:ea typeface="Cambria"/>
                <a:cs typeface="Cambria"/>
                <a:sym typeface="Cambria"/>
              </a:rPr>
              <a:t>Aire libre, viajes por carretera, animales, lugares nuevos, lectura, escritura, arte, jardines</a:t>
            </a:r>
            <a:endParaRPr sz="1900">
              <a:solidFill>
                <a:schemeClr val="dk2"/>
              </a:solidFill>
              <a:latin typeface="Cambria"/>
              <a:ea typeface="Cambria"/>
              <a:cs typeface="Cambria"/>
              <a:sym typeface="Cambria"/>
            </a:endParaRPr>
          </a:p>
          <a:p>
            <a:pPr indent="-228600" lvl="0" marL="228600" marR="0" rtl="0" algn="l">
              <a:lnSpc>
                <a:spcPct val="90000"/>
              </a:lnSpc>
              <a:spcBef>
                <a:spcPts val="1000"/>
              </a:spcBef>
              <a:spcAft>
                <a:spcPts val="0"/>
              </a:spcAft>
              <a:buClr>
                <a:schemeClr val="dk2"/>
              </a:buClr>
              <a:buSzPts val="1900"/>
              <a:buFont typeface="Cambria"/>
              <a:buChar char="●"/>
            </a:pPr>
            <a:r>
              <a:rPr lang="en" sz="1900">
                <a:solidFill>
                  <a:schemeClr val="dk2"/>
                </a:solidFill>
                <a:latin typeface="Cambria"/>
                <a:ea typeface="Cambria"/>
                <a:cs typeface="Cambria"/>
                <a:sym typeface="Cambria"/>
              </a:rPr>
              <a:t>¡Me encanta combinar niños con libros!</a:t>
            </a:r>
            <a:endParaRPr sz="1900">
              <a:solidFill>
                <a:schemeClr val="dk2"/>
              </a:solidFill>
              <a:latin typeface="Cambria"/>
              <a:ea typeface="Cambria"/>
              <a:cs typeface="Cambria"/>
              <a:sym typeface="Cambri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391" name="Shape 391"/>
        <p:cNvGrpSpPr/>
        <p:nvPr/>
      </p:nvGrpSpPr>
      <p:grpSpPr>
        <a:xfrm>
          <a:off x="0" y="0"/>
          <a:ext cx="0" cy="0"/>
          <a:chOff x="0" y="0"/>
          <a:chExt cx="0" cy="0"/>
        </a:xfrm>
      </p:grpSpPr>
      <p:sp>
        <p:nvSpPr>
          <p:cNvPr id="392" name="Google Shape;392;g270aed68af9_0_31"/>
          <p:cNvSpPr txBox="1"/>
          <p:nvPr>
            <p:ph idx="1" type="body"/>
          </p:nvPr>
        </p:nvSpPr>
        <p:spPr>
          <a:xfrm>
            <a:off x="311700" y="1025225"/>
            <a:ext cx="8520600" cy="4118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Basado en la investigación</a:t>
            </a:r>
            <a:endParaRPr/>
          </a:p>
          <a:p>
            <a:pPr indent="-342900" lvl="0" marL="457200" rtl="0" algn="l">
              <a:lnSpc>
                <a:spcPct val="115000"/>
              </a:lnSpc>
              <a:spcBef>
                <a:spcPts val="0"/>
              </a:spcBef>
              <a:spcAft>
                <a:spcPts val="0"/>
              </a:spcAft>
              <a:buSzPts val="1800"/>
              <a:buChar char="●"/>
            </a:pPr>
            <a:r>
              <a:rPr lang="en"/>
              <a:t>Programa online de lectura y matemáticas.</a:t>
            </a:r>
            <a:endParaRPr/>
          </a:p>
          <a:p>
            <a:pPr indent="-342900" lvl="0" marL="457200" rtl="0" algn="l">
              <a:lnSpc>
                <a:spcPct val="115000"/>
              </a:lnSpc>
              <a:spcBef>
                <a:spcPts val="0"/>
              </a:spcBef>
              <a:spcAft>
                <a:spcPts val="0"/>
              </a:spcAft>
              <a:buSzPts val="1800"/>
              <a:buChar char="●"/>
            </a:pPr>
            <a:r>
              <a:rPr lang="en"/>
              <a:t>Ayuda a determinar las necesidades de los estudiantes, personalizar el aprendizaje y monitorear el progreso.</a:t>
            </a:r>
            <a:endParaRPr/>
          </a:p>
          <a:p>
            <a:pPr indent="-342900" lvl="0" marL="457200" rtl="0" algn="l">
              <a:lnSpc>
                <a:spcPct val="115000"/>
              </a:lnSpc>
              <a:spcBef>
                <a:spcPts val="0"/>
              </a:spcBef>
              <a:spcAft>
                <a:spcPts val="0"/>
              </a:spcAft>
              <a:buSzPts val="1800"/>
              <a:buChar char="●"/>
            </a:pPr>
            <a:r>
              <a:rPr lang="en"/>
              <a:t>Proporciona datos para aumentar los avances en el aprendizaje y llenar las brechas de aprendizaje.</a:t>
            </a:r>
            <a:endParaRPr/>
          </a:p>
          <a:p>
            <a:pPr indent="-342900" lvl="0" marL="457200" rtl="0" algn="l">
              <a:lnSpc>
                <a:spcPct val="115000"/>
              </a:lnSpc>
              <a:spcBef>
                <a:spcPts val="0"/>
              </a:spcBef>
              <a:spcAft>
                <a:spcPts val="0"/>
              </a:spcAft>
              <a:buSzPts val="1800"/>
              <a:buChar char="●"/>
            </a:pPr>
            <a:r>
              <a:rPr lang="en"/>
              <a:t>El diagnóstico se realiza tres veces al año.</a:t>
            </a:r>
            <a:endParaRPr/>
          </a:p>
          <a:p>
            <a:pPr indent="-342900" lvl="0" marL="457200" rtl="0" algn="l">
              <a:lnSpc>
                <a:spcPct val="115000"/>
              </a:lnSpc>
              <a:spcBef>
                <a:spcPts val="0"/>
              </a:spcBef>
              <a:spcAft>
                <a:spcPts val="0"/>
              </a:spcAft>
              <a:buSzPts val="1800"/>
              <a:buChar char="●"/>
            </a:pPr>
            <a:r>
              <a:rPr lang="en"/>
              <a:t>Instrucción personalizada basada en el nivel de habilidad y las necesidades individuales.</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El Distrito Escolar de Creswell utiliza el sistema de evaluación comparativa i-Ready para lectura y matemáticas desde jardín de infantes hasta noveno grado para apoyar el crecimiento y el aprendizaje de los estudiantes.</a:t>
            </a:r>
            <a:endParaRPr/>
          </a:p>
          <a:p>
            <a:pPr indent="0" lvl="0" marL="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p:txBody>
      </p:sp>
      <p:pic>
        <p:nvPicPr>
          <p:cNvPr id="393" name="Google Shape;393;g270aed68af9_0_31"/>
          <p:cNvPicPr preferRelativeResize="0"/>
          <p:nvPr/>
        </p:nvPicPr>
        <p:blipFill rotWithShape="1">
          <a:blip r:embed="rId3">
            <a:alphaModFix/>
          </a:blip>
          <a:srcRect b="0" l="0" r="0" t="0"/>
          <a:stretch/>
        </p:blipFill>
        <p:spPr>
          <a:xfrm>
            <a:off x="365050" y="0"/>
            <a:ext cx="1763476" cy="102522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397" name="Shape 397"/>
        <p:cNvGrpSpPr/>
        <p:nvPr/>
      </p:nvGrpSpPr>
      <p:grpSpPr>
        <a:xfrm>
          <a:off x="0" y="0"/>
          <a:ext cx="0" cy="0"/>
          <a:chOff x="0" y="0"/>
          <a:chExt cx="0" cy="0"/>
        </a:xfrm>
      </p:grpSpPr>
      <p:sp>
        <p:nvSpPr>
          <p:cNvPr id="398" name="Google Shape;398;g271da77d25c_0_6"/>
          <p:cNvSpPr txBox="1"/>
          <p:nvPr>
            <p:ph idx="1" type="body"/>
          </p:nvPr>
        </p:nvSpPr>
        <p:spPr>
          <a:xfrm>
            <a:off x="311700" y="1152475"/>
            <a:ext cx="8520600" cy="3197400"/>
          </a:xfrm>
          <a:prstGeom prst="rect">
            <a:avLst/>
          </a:prstGeom>
          <a:noFill/>
          <a:ln>
            <a:noFill/>
          </a:ln>
        </p:spPr>
        <p:txBody>
          <a:bodyPr anchorCtr="0" anchor="t" bIns="91425" lIns="91425" spcFirstLastPara="1" rIns="91425" wrap="square" tIns="91425">
            <a:noAutofit/>
          </a:bodyPr>
          <a:lstStyle/>
          <a:p>
            <a:pPr indent="0" lvl="0" marL="457200" rtl="0" algn="l">
              <a:lnSpc>
                <a:spcPct val="130000"/>
              </a:lnSpc>
              <a:spcBef>
                <a:spcPts val="0"/>
              </a:spcBef>
              <a:spcAft>
                <a:spcPts val="0"/>
              </a:spcAft>
              <a:buSzPts val="935"/>
              <a:buNone/>
            </a:pPr>
            <a:r>
              <a:rPr lang="en" sz="1729"/>
              <a:t>En sexto grado, el trabajo iReady es del 15% para cada grado de Artes del Lenguaje y Matemáticas.</a:t>
            </a:r>
            <a:endParaRPr sz="1729"/>
          </a:p>
          <a:p>
            <a:pPr indent="-338455" lvl="0" marL="457200" rtl="0" algn="l">
              <a:lnSpc>
                <a:spcPct val="130000"/>
              </a:lnSpc>
              <a:spcBef>
                <a:spcPts val="0"/>
              </a:spcBef>
              <a:spcAft>
                <a:spcPts val="0"/>
              </a:spcAft>
              <a:buSzPts val="1730"/>
              <a:buChar char="●"/>
            </a:pPr>
            <a:r>
              <a:rPr lang="en" sz="1729"/>
              <a:t>iReady Reading: apruebe dos lecciones Y trabaje 45 minutos a la semana </a:t>
            </a:r>
            <a:endParaRPr sz="1729"/>
          </a:p>
          <a:p>
            <a:pPr indent="-338455" lvl="0" marL="457200" rtl="0" algn="l">
              <a:lnSpc>
                <a:spcPct val="130000"/>
              </a:lnSpc>
              <a:spcBef>
                <a:spcPts val="0"/>
              </a:spcBef>
              <a:spcAft>
                <a:spcPts val="0"/>
              </a:spcAft>
              <a:buSzPts val="1730"/>
              <a:buChar char="●"/>
            </a:pPr>
            <a:r>
              <a:rPr lang="en" sz="1729"/>
              <a:t>iReady Math: pasa una lección cada semana</a:t>
            </a:r>
            <a:endParaRPr sz="1729"/>
          </a:p>
          <a:p>
            <a:pPr indent="0" lvl="0" marL="0" rtl="0" algn="l">
              <a:lnSpc>
                <a:spcPct val="130000"/>
              </a:lnSpc>
              <a:spcBef>
                <a:spcPts val="0"/>
              </a:spcBef>
              <a:spcAft>
                <a:spcPts val="0"/>
              </a:spcAft>
              <a:buSzPts val="935"/>
              <a:buNone/>
            </a:pPr>
            <a:r>
              <a:rPr lang="en" sz="1729"/>
              <a:t>Las lecciones listas se pueden realizar en clase (limitada), WIN, mesa de estudio durante el almuerzo, ayuda después de clases los miércoles, salón principal o cuando terminen otros trabajos.</a:t>
            </a:r>
            <a:endParaRPr sz="1729"/>
          </a:p>
          <a:p>
            <a:pPr indent="0" lvl="0" marL="0" rtl="0" algn="l">
              <a:lnSpc>
                <a:spcPct val="80000"/>
              </a:lnSpc>
              <a:spcBef>
                <a:spcPts val="0"/>
              </a:spcBef>
              <a:spcAft>
                <a:spcPts val="0"/>
              </a:spcAft>
              <a:buSzPts val="1530"/>
              <a:buNone/>
            </a:pPr>
            <a:r>
              <a:rPr lang="en" sz="1729"/>
              <a:t>A los estudiantes se les asigna un Chromebook, que pueden llevarse a casa para completar sus lecciones iReady. También pueden iniciar sesión desde casa utilizando su propio dispositivo doméstico.</a:t>
            </a:r>
            <a:endParaRPr b="1" sz="1729"/>
          </a:p>
        </p:txBody>
      </p:sp>
      <p:pic>
        <p:nvPicPr>
          <p:cNvPr id="399" name="Google Shape;399;g271da77d25c_0_6"/>
          <p:cNvPicPr preferRelativeResize="0"/>
          <p:nvPr/>
        </p:nvPicPr>
        <p:blipFill rotWithShape="1">
          <a:blip r:embed="rId3">
            <a:alphaModFix/>
          </a:blip>
          <a:srcRect b="0" l="0" r="0" t="0"/>
          <a:stretch/>
        </p:blipFill>
        <p:spPr>
          <a:xfrm>
            <a:off x="365052" y="160526"/>
            <a:ext cx="1763476" cy="9919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403" name="Shape 403"/>
        <p:cNvGrpSpPr/>
        <p:nvPr/>
      </p:nvGrpSpPr>
      <p:grpSpPr>
        <a:xfrm>
          <a:off x="0" y="0"/>
          <a:ext cx="0" cy="0"/>
          <a:chOff x="0" y="0"/>
          <a:chExt cx="0" cy="0"/>
        </a:xfrm>
      </p:grpSpPr>
      <p:sp>
        <p:nvSpPr>
          <p:cNvPr id="404" name="Google Shape;404;g271d2161ced_0_5"/>
          <p:cNvSpPr txBox="1"/>
          <p:nvPr>
            <p:ph idx="1" type="body"/>
          </p:nvPr>
        </p:nvSpPr>
        <p:spPr>
          <a:xfrm>
            <a:off x="235500" y="1304875"/>
            <a:ext cx="4241700" cy="3489600"/>
          </a:xfrm>
          <a:prstGeom prst="rect">
            <a:avLst/>
          </a:prstGeom>
          <a:noFill/>
          <a:ln>
            <a:noFill/>
          </a:ln>
        </p:spPr>
        <p:txBody>
          <a:bodyPr anchorCtr="0" anchor="t" bIns="91425" lIns="91425" spcFirstLastPara="1" rIns="91425" wrap="square" tIns="91425">
            <a:normAutofit/>
          </a:bodyPr>
          <a:lstStyle/>
          <a:p>
            <a:pPr indent="-314325" lvl="0" marL="457200" rtl="0" algn="l">
              <a:lnSpc>
                <a:spcPct val="150000"/>
              </a:lnSpc>
              <a:spcBef>
                <a:spcPts val="0"/>
              </a:spcBef>
              <a:spcAft>
                <a:spcPts val="0"/>
              </a:spcAft>
              <a:buClr>
                <a:schemeClr val="dk1"/>
              </a:buClr>
              <a:buSzPts val="1350"/>
              <a:buChar char="●"/>
            </a:pPr>
            <a:r>
              <a:rPr lang="en" sz="1350">
                <a:solidFill>
                  <a:schemeClr val="dk1"/>
                </a:solidFill>
              </a:rPr>
              <a:t>Los estudiantes seleccionan libros por sí mismos.</a:t>
            </a:r>
            <a:endParaRPr sz="1350">
              <a:solidFill>
                <a:schemeClr val="dk1"/>
              </a:solidFill>
            </a:endParaRPr>
          </a:p>
          <a:p>
            <a:pPr indent="-314325" lvl="1" marL="914400" rtl="0" algn="l">
              <a:lnSpc>
                <a:spcPct val="100000"/>
              </a:lnSpc>
              <a:spcBef>
                <a:spcPts val="0"/>
              </a:spcBef>
              <a:spcAft>
                <a:spcPts val="0"/>
              </a:spcAft>
              <a:buClr>
                <a:schemeClr val="dk1"/>
              </a:buClr>
              <a:buSzPts val="1350"/>
              <a:buChar char="○"/>
            </a:pPr>
            <a:r>
              <a:rPr lang="en" sz="1350">
                <a:solidFill>
                  <a:schemeClr val="dk1"/>
                </a:solidFill>
              </a:rPr>
              <a:t>Biblioteca de CMS</a:t>
            </a:r>
            <a:endParaRPr sz="1350">
              <a:solidFill>
                <a:schemeClr val="dk1"/>
              </a:solidFill>
            </a:endParaRPr>
          </a:p>
          <a:p>
            <a:pPr indent="-314325" lvl="1" marL="914400" rtl="0" algn="l">
              <a:lnSpc>
                <a:spcPct val="100000"/>
              </a:lnSpc>
              <a:spcBef>
                <a:spcPts val="0"/>
              </a:spcBef>
              <a:spcAft>
                <a:spcPts val="0"/>
              </a:spcAft>
              <a:buClr>
                <a:schemeClr val="dk1"/>
              </a:buClr>
              <a:buSzPts val="1350"/>
              <a:buChar char="○"/>
            </a:pPr>
            <a:r>
              <a:rPr lang="en" sz="1350">
                <a:solidFill>
                  <a:schemeClr val="dk1"/>
                </a:solidFill>
              </a:rPr>
              <a:t>La biblioteca publica de Creswell</a:t>
            </a:r>
            <a:endParaRPr sz="1350">
              <a:solidFill>
                <a:schemeClr val="dk1"/>
              </a:solidFill>
            </a:endParaRPr>
          </a:p>
          <a:p>
            <a:pPr indent="-314325" lvl="1" marL="914400" rtl="0" algn="l">
              <a:lnSpc>
                <a:spcPct val="100000"/>
              </a:lnSpc>
              <a:spcBef>
                <a:spcPts val="0"/>
              </a:spcBef>
              <a:spcAft>
                <a:spcPts val="0"/>
              </a:spcAft>
              <a:buClr>
                <a:schemeClr val="dk1"/>
              </a:buClr>
              <a:buSzPts val="1350"/>
              <a:buChar char="○"/>
            </a:pPr>
            <a:r>
              <a:rPr lang="en" sz="1350">
                <a:solidFill>
                  <a:schemeClr val="dk1"/>
                </a:solidFill>
              </a:rPr>
              <a:t>Colecciones</a:t>
            </a:r>
            <a:r>
              <a:rPr lang="en" sz="1350">
                <a:solidFill>
                  <a:schemeClr val="dk1"/>
                </a:solidFill>
              </a:rPr>
              <a:t> de los profesores</a:t>
            </a:r>
            <a:endParaRPr sz="1350">
              <a:solidFill>
                <a:schemeClr val="dk1"/>
              </a:solidFill>
            </a:endParaRPr>
          </a:p>
          <a:p>
            <a:pPr indent="-314325" lvl="1" marL="914400" rtl="0" algn="l">
              <a:lnSpc>
                <a:spcPct val="100000"/>
              </a:lnSpc>
              <a:spcBef>
                <a:spcPts val="0"/>
              </a:spcBef>
              <a:spcAft>
                <a:spcPts val="0"/>
              </a:spcAft>
              <a:buClr>
                <a:schemeClr val="dk1"/>
              </a:buClr>
              <a:buSzPts val="1350"/>
              <a:buChar char="○"/>
            </a:pPr>
            <a:r>
              <a:rPr lang="en" sz="1350">
                <a:solidFill>
                  <a:schemeClr val="dk1"/>
                </a:solidFill>
              </a:rPr>
              <a:t>Colecciones de la casa</a:t>
            </a:r>
            <a:endParaRPr sz="1350">
              <a:solidFill>
                <a:schemeClr val="dk1"/>
              </a:solidFill>
            </a:endParaRPr>
          </a:p>
          <a:p>
            <a:pPr indent="0" lvl="0" marL="914400" rtl="0" algn="l">
              <a:lnSpc>
                <a:spcPct val="100000"/>
              </a:lnSpc>
              <a:spcBef>
                <a:spcPts val="0"/>
              </a:spcBef>
              <a:spcAft>
                <a:spcPts val="0"/>
              </a:spcAft>
              <a:buSzPts val="1800"/>
              <a:buNone/>
            </a:pPr>
            <a:r>
              <a:t/>
            </a:r>
            <a:endParaRPr sz="1350">
              <a:solidFill>
                <a:schemeClr val="dk1"/>
              </a:solidFill>
            </a:endParaRPr>
          </a:p>
          <a:p>
            <a:pPr indent="-314325" lvl="0" marL="457200" rtl="0" algn="l">
              <a:lnSpc>
                <a:spcPct val="150000"/>
              </a:lnSpc>
              <a:spcBef>
                <a:spcPts val="0"/>
              </a:spcBef>
              <a:spcAft>
                <a:spcPts val="0"/>
              </a:spcAft>
              <a:buClr>
                <a:schemeClr val="dk1"/>
              </a:buClr>
              <a:buSzPts val="1350"/>
              <a:buChar char="●"/>
            </a:pPr>
            <a:r>
              <a:rPr lang="en" sz="1350">
                <a:solidFill>
                  <a:schemeClr val="dk1"/>
                </a:solidFill>
              </a:rPr>
              <a:t>Crea una cultura de lectura.</a:t>
            </a:r>
            <a:endParaRPr sz="1350">
              <a:solidFill>
                <a:schemeClr val="dk1"/>
              </a:solidFill>
            </a:endParaRPr>
          </a:p>
          <a:p>
            <a:pPr indent="-314325" lvl="0" marL="457200" rtl="0" algn="l">
              <a:lnSpc>
                <a:spcPct val="150000"/>
              </a:lnSpc>
              <a:spcBef>
                <a:spcPts val="0"/>
              </a:spcBef>
              <a:spcAft>
                <a:spcPts val="0"/>
              </a:spcAft>
              <a:buClr>
                <a:schemeClr val="dk1"/>
              </a:buClr>
              <a:buSzPts val="1350"/>
              <a:buChar char="●"/>
            </a:pPr>
            <a:r>
              <a:rPr lang="en" sz="1350">
                <a:solidFill>
                  <a:schemeClr val="dk1"/>
                </a:solidFill>
              </a:rPr>
              <a:t>Desarrollar vocabulario y conocimiento.</a:t>
            </a:r>
            <a:endParaRPr sz="1350">
              <a:solidFill>
                <a:schemeClr val="dk1"/>
              </a:solidFill>
            </a:endParaRPr>
          </a:p>
          <a:p>
            <a:pPr indent="-314325" lvl="0" marL="457200" rtl="0" algn="l">
              <a:lnSpc>
                <a:spcPct val="150000"/>
              </a:lnSpc>
              <a:spcBef>
                <a:spcPts val="0"/>
              </a:spcBef>
              <a:spcAft>
                <a:spcPts val="0"/>
              </a:spcAft>
              <a:buClr>
                <a:schemeClr val="dk1"/>
              </a:buClr>
              <a:buSzPts val="1350"/>
              <a:buChar char="●"/>
            </a:pPr>
            <a:r>
              <a:rPr lang="en" sz="1350">
                <a:solidFill>
                  <a:schemeClr val="dk1"/>
                </a:solidFill>
              </a:rPr>
              <a:t>Desempeñarse mejor en todas las áreas académicas.</a:t>
            </a:r>
            <a:endParaRPr sz="1350">
              <a:solidFill>
                <a:schemeClr val="dk1"/>
              </a:solidFill>
            </a:endParaRPr>
          </a:p>
          <a:p>
            <a:pPr indent="0" lvl="0" marL="0" rtl="0" algn="l">
              <a:lnSpc>
                <a:spcPct val="115000"/>
              </a:lnSpc>
              <a:spcBef>
                <a:spcPts val="0"/>
              </a:spcBef>
              <a:spcAft>
                <a:spcPts val="0"/>
              </a:spcAft>
              <a:buSzPts val="1800"/>
              <a:buNone/>
            </a:pPr>
            <a:r>
              <a:t/>
            </a:r>
            <a:endParaRPr sz="1350">
              <a:solidFill>
                <a:schemeClr val="dk1"/>
              </a:solidFill>
            </a:endParaRPr>
          </a:p>
        </p:txBody>
      </p:sp>
      <p:pic>
        <p:nvPicPr>
          <p:cNvPr id="405" name="Google Shape;405;g271d2161ced_0_5"/>
          <p:cNvPicPr preferRelativeResize="0"/>
          <p:nvPr/>
        </p:nvPicPr>
        <p:blipFill rotWithShape="1">
          <a:blip r:embed="rId3">
            <a:alphaModFix/>
          </a:blip>
          <a:srcRect b="17487" l="0" r="0" t="16817"/>
          <a:stretch/>
        </p:blipFill>
        <p:spPr>
          <a:xfrm>
            <a:off x="270825" y="255225"/>
            <a:ext cx="2416400" cy="848500"/>
          </a:xfrm>
          <a:prstGeom prst="rect">
            <a:avLst/>
          </a:prstGeom>
          <a:noFill/>
          <a:ln cap="flat" cmpd="sng" w="19050">
            <a:solidFill>
              <a:schemeClr val="dk1"/>
            </a:solidFill>
            <a:prstDash val="solid"/>
            <a:round/>
            <a:headEnd len="sm" w="sm" type="none"/>
            <a:tailEnd len="sm" w="sm" type="none"/>
          </a:ln>
        </p:spPr>
      </p:pic>
      <p:sp>
        <p:nvSpPr>
          <p:cNvPr id="406" name="Google Shape;406;g271d2161ced_0_5"/>
          <p:cNvSpPr txBox="1"/>
          <p:nvPr>
            <p:ph idx="1" type="body"/>
          </p:nvPr>
        </p:nvSpPr>
        <p:spPr>
          <a:xfrm>
            <a:off x="3510750" y="443225"/>
            <a:ext cx="4241700" cy="472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Video: </a:t>
            </a:r>
            <a:r>
              <a:rPr b="1" lang="en" sz="1850"/>
              <a:t>¿Qué es el lector acelerado?</a:t>
            </a:r>
            <a:endParaRPr sz="1350">
              <a:solidFill>
                <a:schemeClr val="dk1"/>
              </a:solidFill>
            </a:endParaRPr>
          </a:p>
        </p:txBody>
      </p:sp>
      <p:sp>
        <p:nvSpPr>
          <p:cNvPr id="407" name="Google Shape;407;g271d2161ced_0_5"/>
          <p:cNvSpPr txBox="1"/>
          <p:nvPr>
            <p:ph idx="1" type="body"/>
          </p:nvPr>
        </p:nvSpPr>
        <p:spPr>
          <a:xfrm>
            <a:off x="4366725" y="1304875"/>
            <a:ext cx="4522800" cy="3489600"/>
          </a:xfrm>
          <a:prstGeom prst="rect">
            <a:avLst/>
          </a:prstGeom>
          <a:noFill/>
          <a:ln>
            <a:noFill/>
          </a:ln>
        </p:spPr>
        <p:txBody>
          <a:bodyPr anchorCtr="0" anchor="t" bIns="91425" lIns="91425" spcFirstLastPara="1" rIns="91425" wrap="square" tIns="91425">
            <a:normAutofit/>
          </a:bodyPr>
          <a:lstStyle/>
          <a:p>
            <a:pPr indent="-314325" lvl="0" marL="457200" rtl="0" algn="l">
              <a:lnSpc>
                <a:spcPct val="150000"/>
              </a:lnSpc>
              <a:spcBef>
                <a:spcPts val="0"/>
              </a:spcBef>
              <a:spcAft>
                <a:spcPts val="0"/>
              </a:spcAft>
              <a:buClr>
                <a:schemeClr val="dk1"/>
              </a:buClr>
              <a:buSzPts val="1350"/>
              <a:buChar char="●"/>
            </a:pPr>
            <a:r>
              <a:rPr lang="en" sz="1350">
                <a:solidFill>
                  <a:schemeClr val="dk1"/>
                </a:solidFill>
              </a:rPr>
              <a:t>Cada libro AR está nivelado y vale puntos. </a:t>
            </a:r>
            <a:endParaRPr sz="1350">
              <a:solidFill>
                <a:schemeClr val="dk1"/>
              </a:solidFill>
            </a:endParaRPr>
          </a:p>
          <a:p>
            <a:pPr indent="-314325" lvl="0" marL="457200" rtl="0" algn="l">
              <a:lnSpc>
                <a:spcPct val="150000"/>
              </a:lnSpc>
              <a:spcBef>
                <a:spcPts val="0"/>
              </a:spcBef>
              <a:spcAft>
                <a:spcPts val="0"/>
              </a:spcAft>
              <a:buClr>
                <a:schemeClr val="dk1"/>
              </a:buClr>
              <a:buSzPts val="1350"/>
              <a:buChar char="●"/>
            </a:pPr>
            <a:r>
              <a:rPr lang="en" sz="1350">
                <a:solidFill>
                  <a:schemeClr val="dk1"/>
                </a:solidFill>
              </a:rPr>
              <a:t>Se requieren registros de lectura (marcadores)</a:t>
            </a:r>
            <a:endParaRPr sz="1350">
              <a:solidFill>
                <a:schemeClr val="dk1"/>
              </a:solidFill>
            </a:endParaRPr>
          </a:p>
          <a:p>
            <a:pPr indent="-314325" lvl="0" marL="457200" rtl="0" algn="l">
              <a:lnSpc>
                <a:spcPct val="150000"/>
              </a:lnSpc>
              <a:spcBef>
                <a:spcPts val="0"/>
              </a:spcBef>
              <a:spcAft>
                <a:spcPts val="0"/>
              </a:spcAft>
              <a:buClr>
                <a:schemeClr val="dk1"/>
              </a:buClr>
              <a:buSzPts val="1350"/>
              <a:buChar char="●"/>
            </a:pPr>
            <a:r>
              <a:rPr lang="en" sz="1350">
                <a:solidFill>
                  <a:schemeClr val="dk1"/>
                </a:solidFill>
              </a:rPr>
              <a:t>Artes del lenguaje requiere de 6 a 10 puntos cada trimestre</a:t>
            </a:r>
            <a:endParaRPr sz="1350">
              <a:solidFill>
                <a:schemeClr val="dk1"/>
              </a:solidFill>
            </a:endParaRPr>
          </a:p>
          <a:p>
            <a:pPr indent="-314325" lvl="0" marL="457200" rtl="0" algn="l">
              <a:lnSpc>
                <a:spcPct val="150000"/>
              </a:lnSpc>
              <a:spcBef>
                <a:spcPts val="0"/>
              </a:spcBef>
              <a:spcAft>
                <a:spcPts val="0"/>
              </a:spcAft>
              <a:buClr>
                <a:schemeClr val="dk1"/>
              </a:buClr>
              <a:buSzPts val="1350"/>
              <a:buChar char="●"/>
            </a:pPr>
            <a:r>
              <a:rPr lang="en" sz="1350">
                <a:solidFill>
                  <a:schemeClr val="dk1"/>
                </a:solidFill>
              </a:rPr>
              <a:t>Estudios Sociales requiere 4 puntos cada trimestre.</a:t>
            </a:r>
            <a:endParaRPr sz="1350">
              <a:solidFill>
                <a:schemeClr val="dk1"/>
              </a:solidFill>
            </a:endParaRPr>
          </a:p>
          <a:p>
            <a:pPr indent="-314325" lvl="1" marL="914400" rtl="0" algn="l">
              <a:lnSpc>
                <a:spcPct val="100000"/>
              </a:lnSpc>
              <a:spcBef>
                <a:spcPts val="0"/>
              </a:spcBef>
              <a:spcAft>
                <a:spcPts val="0"/>
              </a:spcAft>
              <a:buClr>
                <a:schemeClr val="dk1"/>
              </a:buClr>
              <a:buSzPts val="1350"/>
              <a:buChar char="○"/>
            </a:pPr>
            <a:r>
              <a:rPr lang="en" sz="1350">
                <a:solidFill>
                  <a:schemeClr val="dk1"/>
                </a:solidFill>
              </a:rPr>
              <a:t>Ficción histórica, biografía, no ficción, culturas del mundo y otros</a:t>
            </a:r>
            <a:endParaRPr sz="1350">
              <a:solidFill>
                <a:schemeClr val="dk1"/>
              </a:solidFill>
            </a:endParaRPr>
          </a:p>
          <a:p>
            <a:pPr indent="-314325" lvl="0" marL="457200" rtl="0" algn="l">
              <a:lnSpc>
                <a:spcPct val="100000"/>
              </a:lnSpc>
              <a:spcBef>
                <a:spcPts val="1000"/>
              </a:spcBef>
              <a:spcAft>
                <a:spcPts val="0"/>
              </a:spcAft>
              <a:buClr>
                <a:schemeClr val="dk1"/>
              </a:buClr>
              <a:buSzPts val="1350"/>
              <a:buChar char="●"/>
            </a:pPr>
            <a:r>
              <a:rPr lang="en" sz="1350">
                <a:solidFill>
                  <a:schemeClr val="dk1"/>
                </a:solidFill>
              </a:rPr>
              <a:t>Los estudiantes deben leer 20 minutos diarios fuera de la escuela como tarea.</a:t>
            </a:r>
            <a:endParaRPr sz="1350">
              <a:solidFill>
                <a:schemeClr val="dk1"/>
              </a:solidFill>
            </a:endParaRPr>
          </a:p>
          <a:p>
            <a:pPr indent="0" lvl="0" marL="0" rtl="0" algn="l">
              <a:lnSpc>
                <a:spcPct val="115000"/>
              </a:lnSpc>
              <a:spcBef>
                <a:spcPts val="0"/>
              </a:spcBef>
              <a:spcAft>
                <a:spcPts val="0"/>
              </a:spcAft>
              <a:buSzPts val="1800"/>
              <a:buNone/>
            </a:pPr>
            <a:r>
              <a:t/>
            </a:r>
            <a:endParaRPr sz="1350">
              <a:solidFill>
                <a:schemeClr val="dk1"/>
              </a:solidFill>
            </a:endParaRPr>
          </a:p>
          <a:p>
            <a:pPr indent="0" lvl="0" marL="0" rtl="0" algn="l">
              <a:lnSpc>
                <a:spcPct val="115000"/>
              </a:lnSpc>
              <a:spcBef>
                <a:spcPts val="0"/>
              </a:spcBef>
              <a:spcAft>
                <a:spcPts val="0"/>
              </a:spcAft>
              <a:buSzPts val="1800"/>
              <a:buNone/>
            </a:pPr>
            <a:r>
              <a:t/>
            </a:r>
            <a:endParaRPr sz="1350">
              <a:solidFill>
                <a:schemeClr val="dk1"/>
              </a:solidFill>
            </a:endParaRPr>
          </a:p>
        </p:txBody>
      </p:sp>
      <p:sp>
        <p:nvSpPr>
          <p:cNvPr id="408" name="Google Shape;408;g271d2161ced_0_5"/>
          <p:cNvSpPr txBox="1"/>
          <p:nvPr/>
        </p:nvSpPr>
        <p:spPr>
          <a:xfrm>
            <a:off x="386625" y="4205150"/>
            <a:ext cx="8283900" cy="59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dk2"/>
                </a:solidFill>
              </a:rPr>
              <a:t>           Lector Acelerado es el 10% de la calificación de Artes del Lenguaje</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75" name="Shape 175"/>
        <p:cNvGrpSpPr/>
        <p:nvPr/>
      </p:nvGrpSpPr>
      <p:grpSpPr>
        <a:xfrm>
          <a:off x="0" y="0"/>
          <a:ext cx="0" cy="0"/>
          <a:chOff x="0" y="0"/>
          <a:chExt cx="0" cy="0"/>
        </a:xfrm>
      </p:grpSpPr>
      <p:sp>
        <p:nvSpPr>
          <p:cNvPr id="176" name="Google Shape;176;g27204293260_0_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Temas de áreas abiertas para esta noche</a:t>
            </a:r>
            <a:endParaRPr/>
          </a:p>
        </p:txBody>
      </p:sp>
      <p:sp>
        <p:nvSpPr>
          <p:cNvPr id="177" name="Google Shape;177;g27204293260_0_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77500" lnSpcReduction="10000"/>
          </a:bodyPr>
          <a:lstStyle/>
          <a:p>
            <a:pPr indent="-336867" lvl="0" marL="457200" rtl="0" algn="l">
              <a:lnSpc>
                <a:spcPct val="115000"/>
              </a:lnSpc>
              <a:spcBef>
                <a:spcPts val="0"/>
              </a:spcBef>
              <a:spcAft>
                <a:spcPts val="0"/>
              </a:spcAft>
              <a:buClr>
                <a:schemeClr val="dk1"/>
              </a:buClr>
              <a:buSzPct val="100000"/>
              <a:buChar char="●"/>
            </a:pPr>
            <a:r>
              <a:rPr lang="en" sz="2200">
                <a:solidFill>
                  <a:schemeClr val="dk1"/>
                </a:solidFill>
              </a:rPr>
              <a:t>CMS </a:t>
            </a:r>
            <a:r>
              <a:rPr lang="en" sz="2200">
                <a:solidFill>
                  <a:schemeClr val="dk1"/>
                </a:solidFill>
              </a:rPr>
              <a:t>Atletismo</a:t>
            </a:r>
            <a:r>
              <a:rPr lang="en" sz="2200">
                <a:solidFill>
                  <a:schemeClr val="dk1"/>
                </a:solidFill>
              </a:rPr>
              <a:t>: regístrese en la mesa de la cafetería; obtener forma fisica</a:t>
            </a:r>
            <a:endParaRPr sz="2200">
              <a:solidFill>
                <a:schemeClr val="dk1"/>
              </a:solidFill>
            </a:endParaRPr>
          </a:p>
          <a:p>
            <a:pPr indent="-336867" lvl="0" marL="457200" rtl="0" algn="l">
              <a:lnSpc>
                <a:spcPct val="115000"/>
              </a:lnSpc>
              <a:spcBef>
                <a:spcPts val="1000"/>
              </a:spcBef>
              <a:spcAft>
                <a:spcPts val="0"/>
              </a:spcAft>
              <a:buClr>
                <a:schemeClr val="dk1"/>
              </a:buClr>
              <a:buSzPct val="100000"/>
              <a:buChar char="●"/>
            </a:pPr>
            <a:r>
              <a:rPr lang="en" sz="2200">
                <a:solidFill>
                  <a:schemeClr val="dk1"/>
                </a:solidFill>
              </a:rPr>
              <a:t>Banda/Coro-Sr. Chapman/Sr. Telfer en Sala de Música 407</a:t>
            </a:r>
            <a:endParaRPr sz="2200">
              <a:solidFill>
                <a:schemeClr val="dk1"/>
              </a:solidFill>
            </a:endParaRPr>
          </a:p>
          <a:p>
            <a:pPr indent="-336867" lvl="0" marL="457200" rtl="0" algn="l">
              <a:lnSpc>
                <a:spcPct val="115000"/>
              </a:lnSpc>
              <a:spcBef>
                <a:spcPts val="1000"/>
              </a:spcBef>
              <a:spcAft>
                <a:spcPts val="0"/>
              </a:spcAft>
              <a:buClr>
                <a:schemeClr val="dk1"/>
              </a:buClr>
              <a:buSzPct val="100000"/>
              <a:buChar char="●"/>
            </a:pPr>
            <a:r>
              <a:rPr lang="en" sz="2200">
                <a:solidFill>
                  <a:schemeClr val="dk1"/>
                </a:solidFill>
              </a:rPr>
              <a:t>CMS FBLA/HOSA-Sra. Anderson en la cafetería de CMS</a:t>
            </a:r>
            <a:endParaRPr sz="2200">
              <a:solidFill>
                <a:schemeClr val="dk1"/>
              </a:solidFill>
            </a:endParaRPr>
          </a:p>
          <a:p>
            <a:pPr indent="-336867" lvl="0" marL="457200" rtl="0" algn="l">
              <a:lnSpc>
                <a:spcPct val="115000"/>
              </a:lnSpc>
              <a:spcBef>
                <a:spcPts val="1000"/>
              </a:spcBef>
              <a:spcAft>
                <a:spcPts val="0"/>
              </a:spcAft>
              <a:buClr>
                <a:schemeClr val="dk1"/>
              </a:buClr>
              <a:buSzPct val="100000"/>
              <a:buChar char="●"/>
            </a:pPr>
            <a:r>
              <a:rPr lang="en" sz="2200">
                <a:solidFill>
                  <a:schemeClr val="dk1"/>
                </a:solidFill>
              </a:rPr>
              <a:t>Centro de aprendizaje/educación especial: Sra. Habitación Holst 202</a:t>
            </a:r>
            <a:endParaRPr sz="2200">
              <a:solidFill>
                <a:schemeClr val="dk1"/>
              </a:solidFill>
            </a:endParaRPr>
          </a:p>
          <a:p>
            <a:pPr indent="-336867" lvl="0" marL="457200" rtl="0" algn="l">
              <a:lnSpc>
                <a:spcPct val="115000"/>
              </a:lnSpc>
              <a:spcBef>
                <a:spcPts val="1000"/>
              </a:spcBef>
              <a:spcAft>
                <a:spcPts val="0"/>
              </a:spcAft>
              <a:buClr>
                <a:schemeClr val="dk1"/>
              </a:buClr>
              <a:buSzPct val="100000"/>
              <a:buChar char="●"/>
            </a:pPr>
            <a:r>
              <a:rPr lang="en" sz="2200">
                <a:solidFill>
                  <a:schemeClr val="dk1"/>
                </a:solidFill>
              </a:rPr>
              <a:t>504/Consejería/ELD/504 preguntas-Sra. Tomás Habitación 201</a:t>
            </a:r>
            <a:endParaRPr sz="2200">
              <a:solidFill>
                <a:schemeClr val="dk1"/>
              </a:solidFill>
            </a:endParaRPr>
          </a:p>
          <a:p>
            <a:pPr indent="-336867" lvl="0" marL="457200" rtl="0" algn="l">
              <a:lnSpc>
                <a:spcPct val="115000"/>
              </a:lnSpc>
              <a:spcBef>
                <a:spcPts val="1000"/>
              </a:spcBef>
              <a:spcAft>
                <a:spcPts val="0"/>
              </a:spcAft>
              <a:buClr>
                <a:schemeClr val="dk1"/>
              </a:buClr>
              <a:buSzPct val="100000"/>
              <a:buChar char="●"/>
            </a:pPr>
            <a:r>
              <a:rPr lang="en" sz="2200">
                <a:solidFill>
                  <a:schemeClr val="dk1"/>
                </a:solidFill>
              </a:rPr>
              <a:t>Información de Parent Square: comuníquese con la Sra. Scovil en bscovil@creswell.k12.or.us si no tiene Parent Square actualmente y no recibió un correo electrónico de ella hoy.</a:t>
            </a:r>
            <a:endParaRPr sz="2200">
              <a:solidFill>
                <a:schemeClr val="dk1"/>
              </a:solidFill>
            </a:endParaRPr>
          </a:p>
          <a:p>
            <a:pPr indent="-336867" lvl="0" marL="457200" rtl="0" algn="l">
              <a:lnSpc>
                <a:spcPct val="115000"/>
              </a:lnSpc>
              <a:spcBef>
                <a:spcPts val="1000"/>
              </a:spcBef>
              <a:spcAft>
                <a:spcPts val="1000"/>
              </a:spcAft>
              <a:buClr>
                <a:schemeClr val="dk1"/>
              </a:buClr>
              <a:buSzPct val="100000"/>
              <a:buChar char="●"/>
            </a:pPr>
            <a:r>
              <a:rPr lang="en" sz="2200">
                <a:solidFill>
                  <a:schemeClr val="dk1"/>
                </a:solidFill>
              </a:rPr>
              <a:t>Preguntas generales-Pregunte a la directora Johansen en la oficina de CMS</a:t>
            </a:r>
            <a:endParaRPr sz="22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12" name="Shape 412"/>
        <p:cNvGrpSpPr/>
        <p:nvPr/>
      </p:nvGrpSpPr>
      <p:grpSpPr>
        <a:xfrm>
          <a:off x="0" y="0"/>
          <a:ext cx="0" cy="0"/>
          <a:chOff x="0" y="0"/>
          <a:chExt cx="0" cy="0"/>
        </a:xfrm>
      </p:grpSpPr>
      <p:sp>
        <p:nvSpPr>
          <p:cNvPr id="413" name="Google Shape;413;g270aed68af9_0_58"/>
          <p:cNvSpPr txBox="1"/>
          <p:nvPr>
            <p:ph type="title"/>
          </p:nvPr>
        </p:nvSpPr>
        <p:spPr>
          <a:xfrm>
            <a:off x="270775" y="172000"/>
            <a:ext cx="8688900" cy="12693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4800"/>
              <a:buNone/>
            </a:pPr>
            <a:r>
              <a:rPr b="1" lang="en" sz="2800">
                <a:solidFill>
                  <a:srgbClr val="38761D"/>
                </a:solidFill>
                <a:latin typeface="Times New Roman"/>
                <a:ea typeface="Times New Roman"/>
                <a:cs typeface="Times New Roman"/>
                <a:sym typeface="Times New Roman"/>
              </a:rPr>
              <a:t>Escuela Secundaria </a:t>
            </a:r>
            <a:r>
              <a:rPr b="1" lang="en" sz="2800">
                <a:solidFill>
                  <a:srgbClr val="38761D"/>
                </a:solidFill>
                <a:latin typeface="Times New Roman"/>
                <a:ea typeface="Times New Roman"/>
                <a:cs typeface="Times New Roman"/>
                <a:sym typeface="Times New Roman"/>
              </a:rPr>
              <a:t>Creswell </a:t>
            </a:r>
            <a:endParaRPr b="1" sz="2800">
              <a:solidFill>
                <a:srgbClr val="38761D"/>
              </a:solidFill>
              <a:latin typeface="Times New Roman"/>
              <a:ea typeface="Times New Roman"/>
              <a:cs typeface="Times New Roman"/>
              <a:sym typeface="Times New Roman"/>
            </a:endParaRPr>
          </a:p>
          <a:p>
            <a:pPr indent="0" lvl="0" marL="0" rtl="0" algn="ctr">
              <a:lnSpc>
                <a:spcPct val="100000"/>
              </a:lnSpc>
              <a:spcBef>
                <a:spcPts val="0"/>
              </a:spcBef>
              <a:spcAft>
                <a:spcPts val="0"/>
              </a:spcAft>
              <a:buSzPts val="4800"/>
              <a:buNone/>
            </a:pPr>
            <a:r>
              <a:rPr b="1" lang="en" sz="2800">
                <a:solidFill>
                  <a:srgbClr val="38761D"/>
                </a:solidFill>
                <a:latin typeface="Times New Roman"/>
                <a:ea typeface="Times New Roman"/>
                <a:cs typeface="Times New Roman"/>
                <a:sym typeface="Times New Roman"/>
              </a:rPr>
              <a:t>6to grado Educación Física y Salud</a:t>
            </a:r>
            <a:endParaRPr b="1" sz="2800">
              <a:solidFill>
                <a:srgbClr val="38761D"/>
              </a:solidFill>
              <a:latin typeface="Times New Roman"/>
              <a:ea typeface="Times New Roman"/>
              <a:cs typeface="Times New Roman"/>
              <a:sym typeface="Times New Roman"/>
            </a:endParaRPr>
          </a:p>
        </p:txBody>
      </p:sp>
      <p:pic>
        <p:nvPicPr>
          <p:cNvPr id="414" name="Google Shape;414;g270aed68af9_0_58"/>
          <p:cNvPicPr preferRelativeResize="0"/>
          <p:nvPr/>
        </p:nvPicPr>
        <p:blipFill rotWithShape="1">
          <a:blip r:embed="rId3">
            <a:alphaModFix/>
          </a:blip>
          <a:srcRect b="0" l="0" r="0" t="0"/>
          <a:stretch/>
        </p:blipFill>
        <p:spPr>
          <a:xfrm>
            <a:off x="600800" y="1650150"/>
            <a:ext cx="2269275" cy="2836600"/>
          </a:xfrm>
          <a:prstGeom prst="rect">
            <a:avLst/>
          </a:prstGeom>
          <a:noFill/>
          <a:ln>
            <a:noFill/>
          </a:ln>
        </p:spPr>
      </p:pic>
      <p:pic>
        <p:nvPicPr>
          <p:cNvPr id="415" name="Google Shape;415;g270aed68af9_0_58"/>
          <p:cNvPicPr preferRelativeResize="0"/>
          <p:nvPr/>
        </p:nvPicPr>
        <p:blipFill rotWithShape="1">
          <a:blip r:embed="rId4">
            <a:alphaModFix/>
          </a:blip>
          <a:srcRect b="0" l="0" r="0" t="0"/>
          <a:stretch/>
        </p:blipFill>
        <p:spPr>
          <a:xfrm>
            <a:off x="3369650" y="1889825"/>
            <a:ext cx="2586300" cy="2155250"/>
          </a:xfrm>
          <a:prstGeom prst="rect">
            <a:avLst/>
          </a:prstGeom>
          <a:noFill/>
          <a:ln cap="flat" cmpd="sng" w="114300">
            <a:solidFill>
              <a:srgbClr val="3C9316"/>
            </a:solidFill>
            <a:prstDash val="solid"/>
            <a:round/>
            <a:headEnd len="sm" w="sm" type="none"/>
            <a:tailEnd len="sm" w="sm" type="none"/>
          </a:ln>
        </p:spPr>
      </p:pic>
      <p:pic>
        <p:nvPicPr>
          <p:cNvPr id="416" name="Google Shape;416;g270aed68af9_0_58"/>
          <p:cNvPicPr preferRelativeResize="0"/>
          <p:nvPr/>
        </p:nvPicPr>
        <p:blipFill rotWithShape="1">
          <a:blip r:embed="rId5">
            <a:alphaModFix/>
          </a:blip>
          <a:srcRect b="0" l="0" r="0" t="0"/>
          <a:stretch/>
        </p:blipFill>
        <p:spPr>
          <a:xfrm>
            <a:off x="6319275" y="1650163"/>
            <a:ext cx="2269275" cy="2836580"/>
          </a:xfrm>
          <a:prstGeom prst="rect">
            <a:avLst/>
          </a:prstGeom>
          <a:noFill/>
          <a:ln>
            <a:noFill/>
          </a:ln>
        </p:spPr>
      </p:pic>
      <p:sp>
        <p:nvSpPr>
          <p:cNvPr id="417" name="Google Shape;417;g270aed68af9_0_58"/>
          <p:cNvSpPr txBox="1"/>
          <p:nvPr/>
        </p:nvSpPr>
        <p:spPr>
          <a:xfrm>
            <a:off x="600800" y="4676325"/>
            <a:ext cx="2216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dk2"/>
                </a:solidFill>
              </a:rPr>
              <a:t>S</a:t>
            </a:r>
            <a:r>
              <a:rPr b="0" i="0" lang="en" sz="1800" u="none" cap="none" strike="noStrike">
                <a:solidFill>
                  <a:schemeClr val="dk2"/>
                </a:solidFill>
                <a:latin typeface="Arial"/>
                <a:ea typeface="Arial"/>
                <a:cs typeface="Arial"/>
                <a:sym typeface="Arial"/>
              </a:rPr>
              <a:t>r. DDA</a:t>
            </a:r>
            <a:endParaRPr b="0" i="0" sz="1800" u="none" cap="none" strike="noStrike">
              <a:solidFill>
                <a:schemeClr val="dk2"/>
              </a:solidFill>
              <a:latin typeface="Arial"/>
              <a:ea typeface="Arial"/>
              <a:cs typeface="Arial"/>
              <a:sym typeface="Arial"/>
            </a:endParaRPr>
          </a:p>
        </p:txBody>
      </p:sp>
      <p:sp>
        <p:nvSpPr>
          <p:cNvPr id="418" name="Google Shape;418;g270aed68af9_0_58"/>
          <p:cNvSpPr txBox="1"/>
          <p:nvPr/>
        </p:nvSpPr>
        <p:spPr>
          <a:xfrm>
            <a:off x="6345563" y="4628975"/>
            <a:ext cx="2216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dk2"/>
                </a:solidFill>
              </a:rPr>
              <a:t>S</a:t>
            </a:r>
            <a:r>
              <a:rPr b="0" i="0" lang="en" sz="1800" u="none" cap="none" strike="noStrike">
                <a:solidFill>
                  <a:schemeClr val="dk2"/>
                </a:solidFill>
                <a:latin typeface="Arial"/>
                <a:ea typeface="Arial"/>
                <a:cs typeface="Arial"/>
                <a:sym typeface="Arial"/>
              </a:rPr>
              <a:t>r. Cardwell</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22" name="Shape 422"/>
        <p:cNvGrpSpPr/>
        <p:nvPr/>
      </p:nvGrpSpPr>
      <p:grpSpPr>
        <a:xfrm>
          <a:off x="0" y="0"/>
          <a:ext cx="0" cy="0"/>
          <a:chOff x="0" y="0"/>
          <a:chExt cx="0" cy="0"/>
        </a:xfrm>
      </p:grpSpPr>
      <p:sp>
        <p:nvSpPr>
          <p:cNvPr id="423" name="Google Shape;423;g270aed68af9_0_36"/>
          <p:cNvSpPr txBox="1"/>
          <p:nvPr>
            <p:ph type="title"/>
          </p:nvPr>
        </p:nvSpPr>
        <p:spPr>
          <a:xfrm>
            <a:off x="311700" y="145200"/>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lang="en" sz="3200">
                <a:latin typeface="Comic Sans MS"/>
                <a:ea typeface="Comic Sans MS"/>
                <a:cs typeface="Comic Sans MS"/>
                <a:sym typeface="Comic Sans MS"/>
              </a:rPr>
              <a:t>Plan de estudios-PE de 6to grado</a:t>
            </a:r>
            <a:endParaRPr sz="4600">
              <a:latin typeface="Comic Sans MS"/>
              <a:ea typeface="Comic Sans MS"/>
              <a:cs typeface="Comic Sans MS"/>
              <a:sym typeface="Comic Sans MS"/>
            </a:endParaRPr>
          </a:p>
        </p:txBody>
      </p:sp>
      <p:sp>
        <p:nvSpPr>
          <p:cNvPr id="424" name="Google Shape;424;g270aed68af9_0_36"/>
          <p:cNvSpPr txBox="1"/>
          <p:nvPr>
            <p:ph idx="1" type="body"/>
          </p:nvPr>
        </p:nvSpPr>
        <p:spPr>
          <a:xfrm>
            <a:off x="0" y="717900"/>
            <a:ext cx="8832300" cy="4295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b="1" lang="en" sz="1100">
                <a:solidFill>
                  <a:schemeClr val="dk1"/>
                </a:solidFill>
                <a:latin typeface="Comic Sans MS"/>
                <a:ea typeface="Comic Sans MS"/>
                <a:cs typeface="Comic Sans MS"/>
                <a:sym typeface="Comic Sans MS"/>
              </a:rPr>
              <a:t> </a:t>
            </a:r>
            <a:r>
              <a:rPr b="1" lang="en" sz="2100">
                <a:solidFill>
                  <a:schemeClr val="dk1"/>
                </a:solidFill>
                <a:latin typeface="Comic Sans MS"/>
                <a:ea typeface="Comic Sans MS"/>
                <a:cs typeface="Comic Sans MS"/>
                <a:sym typeface="Comic Sans MS"/>
              </a:rPr>
              <a:t>Durante el año escolar 2024-2025, los estudiantes</a:t>
            </a:r>
            <a:r>
              <a:rPr b="1" lang="en" sz="2100">
                <a:solidFill>
                  <a:schemeClr val="dk1"/>
                </a:solidFill>
                <a:latin typeface="Comic Sans MS"/>
                <a:ea typeface="Comic Sans MS"/>
                <a:cs typeface="Comic Sans MS"/>
                <a:sym typeface="Comic Sans MS"/>
              </a:rPr>
              <a:t>…</a:t>
            </a:r>
            <a:endParaRPr b="1" sz="21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016">
                <a:solidFill>
                  <a:schemeClr val="dk1"/>
                </a:solidFill>
                <a:latin typeface="Comic Sans MS"/>
                <a:ea typeface="Comic Sans MS"/>
                <a:cs typeface="Comic Sans MS"/>
                <a:sym typeface="Comic Sans MS"/>
              </a:rPr>
              <a:t>- Comprender y aplicar el movimiento. </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016">
                <a:solidFill>
                  <a:schemeClr val="dk1"/>
                </a:solidFill>
                <a:latin typeface="Comic Sans MS"/>
                <a:ea typeface="Comic Sans MS"/>
                <a:cs typeface="Comic Sans MS"/>
                <a:sym typeface="Comic Sans MS"/>
              </a:rPr>
              <a:t>   conceptos.</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Clr>
                <a:schemeClr val="dk1"/>
              </a:buClr>
              <a:buSzPts val="1100"/>
              <a:buFont typeface="Arial"/>
              <a:buNone/>
            </a:pPr>
            <a:r>
              <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016">
                <a:solidFill>
                  <a:schemeClr val="dk1"/>
                </a:solidFill>
                <a:latin typeface="Comic Sans MS"/>
                <a:ea typeface="Comic Sans MS"/>
                <a:cs typeface="Comic Sans MS"/>
                <a:sym typeface="Comic Sans MS"/>
              </a:rPr>
              <a:t>- </a:t>
            </a:r>
            <a:r>
              <a:rPr lang="en" sz="2016">
                <a:solidFill>
                  <a:schemeClr val="dk1"/>
                </a:solidFill>
                <a:latin typeface="Comic Sans MS"/>
                <a:ea typeface="Comic Sans MS"/>
                <a:cs typeface="Comic Sans MS"/>
                <a:sym typeface="Comic Sans MS"/>
              </a:rPr>
              <a:t>Comprender y aplicar la física. </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016">
                <a:solidFill>
                  <a:schemeClr val="dk1"/>
                </a:solidFill>
                <a:latin typeface="Comic Sans MS"/>
                <a:ea typeface="Comic Sans MS"/>
                <a:cs typeface="Comic Sans MS"/>
                <a:sym typeface="Comic Sans MS"/>
              </a:rPr>
              <a:t>   vocabulario educativo en lo que se refiere</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016">
                <a:solidFill>
                  <a:schemeClr val="dk1"/>
                </a:solidFill>
                <a:latin typeface="Comic Sans MS"/>
                <a:ea typeface="Comic Sans MS"/>
                <a:cs typeface="Comic Sans MS"/>
                <a:sym typeface="Comic Sans MS"/>
              </a:rPr>
              <a:t>   a Conceptos de movimiento.</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Clr>
                <a:schemeClr val="dk1"/>
              </a:buClr>
              <a:buSzPts val="1100"/>
              <a:buFont typeface="Arial"/>
              <a:buNone/>
            </a:pPr>
            <a:r>
              <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016">
                <a:solidFill>
                  <a:schemeClr val="dk1"/>
                </a:solidFill>
                <a:latin typeface="Comic Sans MS"/>
                <a:ea typeface="Comic Sans MS"/>
                <a:cs typeface="Comic Sans MS"/>
                <a:sym typeface="Comic Sans MS"/>
              </a:rPr>
              <a:t>- </a:t>
            </a:r>
            <a:r>
              <a:rPr lang="en" sz="2016">
                <a:solidFill>
                  <a:schemeClr val="dk1"/>
                </a:solidFill>
                <a:latin typeface="Comic Sans MS"/>
                <a:ea typeface="Comic Sans MS"/>
                <a:cs typeface="Comic Sans MS"/>
                <a:sym typeface="Comic Sans MS"/>
              </a:rPr>
              <a:t>Demostrar conocimiento de un </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016">
                <a:solidFill>
                  <a:schemeClr val="dk1"/>
                </a:solidFill>
                <a:latin typeface="Comic Sans MS"/>
                <a:ea typeface="Comic Sans MS"/>
                <a:cs typeface="Comic Sans MS"/>
                <a:sym typeface="Comic Sans MS"/>
              </a:rPr>
              <a:t>  estilo de vida físicamente activo.</a:t>
            </a:r>
            <a:endParaRPr sz="20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t/>
            </a:r>
            <a:endParaRPr>
              <a:latin typeface="Comic Sans MS"/>
              <a:ea typeface="Comic Sans MS"/>
              <a:cs typeface="Comic Sans MS"/>
              <a:sym typeface="Comic Sans MS"/>
            </a:endParaRPr>
          </a:p>
        </p:txBody>
      </p:sp>
      <p:pic>
        <p:nvPicPr>
          <p:cNvPr id="425" name="Google Shape;425;g270aed68af9_0_36"/>
          <p:cNvPicPr preferRelativeResize="0"/>
          <p:nvPr/>
        </p:nvPicPr>
        <p:blipFill rotWithShape="1">
          <a:blip r:embed="rId3">
            <a:alphaModFix/>
          </a:blip>
          <a:srcRect b="0" l="0" r="0" t="0"/>
          <a:stretch/>
        </p:blipFill>
        <p:spPr>
          <a:xfrm>
            <a:off x="5525775" y="1705625"/>
            <a:ext cx="3544850" cy="3088500"/>
          </a:xfrm>
          <a:prstGeom prst="rect">
            <a:avLst/>
          </a:prstGeom>
          <a:noFill/>
          <a:ln cap="flat" cmpd="sng" w="114300">
            <a:solidFill>
              <a:srgbClr val="3C9316"/>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29" name="Shape 429"/>
        <p:cNvGrpSpPr/>
        <p:nvPr/>
      </p:nvGrpSpPr>
      <p:grpSpPr>
        <a:xfrm>
          <a:off x="0" y="0"/>
          <a:ext cx="0" cy="0"/>
          <a:chOff x="0" y="0"/>
          <a:chExt cx="0" cy="0"/>
        </a:xfrm>
      </p:grpSpPr>
      <p:sp>
        <p:nvSpPr>
          <p:cNvPr id="430" name="Google Shape;430;g2ddb8db2246_1_12"/>
          <p:cNvSpPr txBox="1"/>
          <p:nvPr>
            <p:ph type="title"/>
          </p:nvPr>
        </p:nvSpPr>
        <p:spPr>
          <a:xfrm>
            <a:off x="311700" y="0"/>
            <a:ext cx="8520600" cy="76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2690">
                <a:latin typeface="Comic Sans MS"/>
                <a:ea typeface="Comic Sans MS"/>
                <a:cs typeface="Comic Sans MS"/>
                <a:sym typeface="Comic Sans MS"/>
              </a:rPr>
              <a:t>Programa de estudios: educación física de sexto grado</a:t>
            </a:r>
            <a:endParaRPr sz="2520"/>
          </a:p>
        </p:txBody>
      </p:sp>
      <p:sp>
        <p:nvSpPr>
          <p:cNvPr id="431" name="Google Shape;431;g2ddb8db2246_1_12"/>
          <p:cNvSpPr txBox="1"/>
          <p:nvPr>
            <p:ph idx="1" type="body"/>
          </p:nvPr>
        </p:nvSpPr>
        <p:spPr>
          <a:xfrm>
            <a:off x="311700" y="886200"/>
            <a:ext cx="8520600" cy="32214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Clr>
                <a:schemeClr val="dk1"/>
              </a:buClr>
              <a:buSzPts val="1100"/>
              <a:buFont typeface="Arial"/>
              <a:buNone/>
            </a:pPr>
            <a:r>
              <a:rPr lang="en" sz="2316">
                <a:solidFill>
                  <a:schemeClr val="dk1"/>
                </a:solidFill>
                <a:latin typeface="Comic Sans MS"/>
                <a:ea typeface="Comic Sans MS"/>
                <a:cs typeface="Comic Sans MS"/>
                <a:sym typeface="Comic Sans MS"/>
              </a:rPr>
              <a:t>- </a:t>
            </a:r>
            <a:r>
              <a:rPr lang="en" sz="2316">
                <a:solidFill>
                  <a:schemeClr val="dk1"/>
                </a:solidFill>
                <a:latin typeface="Comic Sans MS"/>
                <a:ea typeface="Comic Sans MS"/>
                <a:cs typeface="Comic Sans MS"/>
                <a:sym typeface="Comic Sans MS"/>
              </a:rPr>
              <a:t>Comprender el significado de aptitud física y cómo se puede mejorar la aptitud personal. y mantenido utilizando una herramienta de evaluación de la condición física relacionada con la salud como herramienta de medición.  </a:t>
            </a:r>
            <a:endParaRPr sz="2316">
              <a:solidFill>
                <a:schemeClr val="dk1"/>
              </a:solidFill>
              <a:latin typeface="Comic Sans MS"/>
              <a:ea typeface="Comic Sans MS"/>
              <a:cs typeface="Comic Sans MS"/>
              <a:sym typeface="Comic Sans MS"/>
            </a:endParaRPr>
          </a:p>
          <a:p>
            <a:pPr indent="0" lvl="0" marL="457200" rtl="0" algn="l">
              <a:lnSpc>
                <a:spcPct val="115000"/>
              </a:lnSpc>
              <a:spcBef>
                <a:spcPts val="0"/>
              </a:spcBef>
              <a:spcAft>
                <a:spcPts val="0"/>
              </a:spcAft>
              <a:buClr>
                <a:schemeClr val="dk1"/>
              </a:buClr>
              <a:buSzPts val="1100"/>
              <a:buFont typeface="Arial"/>
              <a:buNone/>
            </a:pPr>
            <a:r>
              <a:rPr lang="en" sz="2316">
                <a:solidFill>
                  <a:schemeClr val="dk1"/>
                </a:solidFill>
                <a:latin typeface="Comic Sans MS"/>
                <a:ea typeface="Comic Sans MS"/>
                <a:cs typeface="Comic Sans MS"/>
                <a:sym typeface="Comic Sans MS"/>
              </a:rPr>
              <a:t>- Comprender y aplicar la seguridad en las actividades de movimiento.</a:t>
            </a:r>
            <a:endParaRPr sz="231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t/>
            </a:r>
            <a:endParaRPr>
              <a:latin typeface="Comic Sans MS"/>
              <a:ea typeface="Comic Sans MS"/>
              <a:cs typeface="Comic Sans MS"/>
              <a:sym typeface="Comic Sans MS"/>
            </a:endParaRPr>
          </a:p>
        </p:txBody>
      </p:sp>
      <p:pic>
        <p:nvPicPr>
          <p:cNvPr id="432" name="Google Shape;432;g2ddb8db2246_1_12"/>
          <p:cNvPicPr preferRelativeResize="0"/>
          <p:nvPr/>
        </p:nvPicPr>
        <p:blipFill rotWithShape="1">
          <a:blip r:embed="rId3">
            <a:alphaModFix/>
          </a:blip>
          <a:srcRect b="0" l="0" r="0" t="0"/>
          <a:stretch/>
        </p:blipFill>
        <p:spPr>
          <a:xfrm>
            <a:off x="2278513" y="3425450"/>
            <a:ext cx="4586975" cy="1852125"/>
          </a:xfrm>
          <a:prstGeom prst="rect">
            <a:avLst/>
          </a:prstGeom>
          <a:noFill/>
          <a:ln cap="flat" cmpd="sng" w="114300">
            <a:solidFill>
              <a:srgbClr val="3C9316"/>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36" name="Shape 436"/>
        <p:cNvGrpSpPr/>
        <p:nvPr/>
      </p:nvGrpSpPr>
      <p:grpSpPr>
        <a:xfrm>
          <a:off x="0" y="0"/>
          <a:ext cx="0" cy="0"/>
          <a:chOff x="0" y="0"/>
          <a:chExt cx="0" cy="0"/>
        </a:xfrm>
      </p:grpSpPr>
      <p:sp>
        <p:nvSpPr>
          <p:cNvPr id="437" name="Google Shape;437;g271d62dd916_1_5"/>
          <p:cNvSpPr txBox="1"/>
          <p:nvPr>
            <p:ph type="title"/>
          </p:nvPr>
        </p:nvSpPr>
        <p:spPr>
          <a:xfrm>
            <a:off x="311700" y="0"/>
            <a:ext cx="8520600" cy="1017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3420">
                <a:latin typeface="Comic Sans MS"/>
                <a:ea typeface="Comic Sans MS"/>
                <a:cs typeface="Comic Sans MS"/>
                <a:sym typeface="Comic Sans MS"/>
              </a:rPr>
              <a:t>Programa de estudios: educación física de sexto grado</a:t>
            </a:r>
            <a:endParaRPr b="1" sz="3420">
              <a:latin typeface="Comic Sans MS"/>
              <a:ea typeface="Comic Sans MS"/>
              <a:cs typeface="Comic Sans MS"/>
              <a:sym typeface="Comic Sans MS"/>
            </a:endParaRPr>
          </a:p>
        </p:txBody>
      </p:sp>
      <p:sp>
        <p:nvSpPr>
          <p:cNvPr id="438" name="Google Shape;438;g271d62dd916_1_5"/>
          <p:cNvSpPr txBox="1"/>
          <p:nvPr>
            <p:ph idx="1" type="body"/>
          </p:nvPr>
        </p:nvSpPr>
        <p:spPr>
          <a:xfrm>
            <a:off x="311700" y="1152475"/>
            <a:ext cx="8520600" cy="31743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Font typeface="Comic Sans MS"/>
              <a:buChar char="-"/>
            </a:pPr>
            <a:r>
              <a:rPr b="1" lang="en" sz="2400">
                <a:solidFill>
                  <a:schemeClr val="dk1"/>
                </a:solidFill>
                <a:latin typeface="Comic Sans MS"/>
                <a:ea typeface="Comic Sans MS"/>
                <a:cs typeface="Comic Sans MS"/>
                <a:sym typeface="Comic Sans MS"/>
              </a:rPr>
              <a:t>Practicamos una gran variedad de juegos y deportes</a:t>
            </a:r>
            <a:endParaRPr b="1" sz="2400">
              <a:solidFill>
                <a:schemeClr val="dk1"/>
              </a:solidFill>
              <a:latin typeface="Comic Sans MS"/>
              <a:ea typeface="Comic Sans MS"/>
              <a:cs typeface="Comic Sans MS"/>
              <a:sym typeface="Comic Sans MS"/>
            </a:endParaRPr>
          </a:p>
          <a:p>
            <a:pPr indent="0" lvl="0" marL="457200" rtl="0" algn="l">
              <a:lnSpc>
                <a:spcPct val="115000"/>
              </a:lnSpc>
              <a:spcBef>
                <a:spcPts val="0"/>
              </a:spcBef>
              <a:spcAft>
                <a:spcPts val="0"/>
              </a:spcAft>
              <a:buSzPts val="1800"/>
              <a:buNone/>
            </a:pPr>
            <a:r>
              <a:rPr b="1" lang="en" sz="2400">
                <a:solidFill>
                  <a:srgbClr val="38761D"/>
                </a:solidFill>
                <a:latin typeface="Comic Sans MS"/>
                <a:ea typeface="Comic Sans MS"/>
                <a:cs typeface="Comic Sans MS"/>
                <a:sym typeface="Comic Sans MS"/>
              </a:rPr>
              <a:t>Pickleball voleibol bádminton hockey sobre suelo </a:t>
            </a:r>
            <a:endParaRPr b="1" sz="2400">
              <a:solidFill>
                <a:srgbClr val="38761D"/>
              </a:solidFill>
              <a:latin typeface="Comic Sans MS"/>
              <a:ea typeface="Comic Sans MS"/>
              <a:cs typeface="Comic Sans MS"/>
              <a:sym typeface="Comic Sans MS"/>
            </a:endParaRPr>
          </a:p>
          <a:p>
            <a:pPr indent="0" lvl="0" marL="457200" rtl="0" algn="l">
              <a:lnSpc>
                <a:spcPct val="115000"/>
              </a:lnSpc>
              <a:spcBef>
                <a:spcPts val="0"/>
              </a:spcBef>
              <a:spcAft>
                <a:spcPts val="0"/>
              </a:spcAft>
              <a:buSzPts val="1800"/>
              <a:buNone/>
            </a:pPr>
            <a:r>
              <a:rPr b="1" lang="en" sz="2400">
                <a:solidFill>
                  <a:srgbClr val="38761D"/>
                </a:solidFill>
                <a:latin typeface="Comic Sans MS"/>
                <a:ea typeface="Comic Sans MS"/>
                <a:cs typeface="Comic Sans MS"/>
                <a:sym typeface="Comic Sans MS"/>
              </a:rPr>
              <a:t>pelota gaga, baloncesto, </a:t>
            </a:r>
            <a:endParaRPr b="1" sz="2400">
              <a:solidFill>
                <a:srgbClr val="38761D"/>
              </a:solidFill>
              <a:latin typeface="Comic Sans MS"/>
              <a:ea typeface="Comic Sans MS"/>
              <a:cs typeface="Comic Sans MS"/>
              <a:sym typeface="Comic Sans MS"/>
            </a:endParaRPr>
          </a:p>
          <a:p>
            <a:pPr indent="0" lvl="0" marL="457200" rtl="0" algn="l">
              <a:lnSpc>
                <a:spcPct val="115000"/>
              </a:lnSpc>
              <a:spcBef>
                <a:spcPts val="0"/>
              </a:spcBef>
              <a:spcAft>
                <a:spcPts val="0"/>
              </a:spcAft>
              <a:buSzPts val="1800"/>
              <a:buNone/>
            </a:pPr>
            <a:r>
              <a:rPr b="1" lang="en" sz="2400">
                <a:solidFill>
                  <a:srgbClr val="38761D"/>
                </a:solidFill>
                <a:latin typeface="Comic Sans MS"/>
                <a:ea typeface="Comic Sans MS"/>
                <a:cs typeface="Comic Sans MS"/>
                <a:sym typeface="Comic Sans MS"/>
              </a:rPr>
              <a:t>fútbol, </a:t>
            </a:r>
            <a:endParaRPr b="1" sz="2400">
              <a:solidFill>
                <a:srgbClr val="38761D"/>
              </a:solidFill>
              <a:latin typeface="Comic Sans MS"/>
              <a:ea typeface="Comic Sans MS"/>
              <a:cs typeface="Comic Sans MS"/>
              <a:sym typeface="Comic Sans MS"/>
            </a:endParaRPr>
          </a:p>
          <a:p>
            <a:pPr indent="0" lvl="0" marL="457200" rtl="0" algn="l">
              <a:lnSpc>
                <a:spcPct val="115000"/>
              </a:lnSpc>
              <a:spcBef>
                <a:spcPts val="0"/>
              </a:spcBef>
              <a:spcAft>
                <a:spcPts val="0"/>
              </a:spcAft>
              <a:buSzPts val="1800"/>
              <a:buNone/>
            </a:pPr>
            <a:r>
              <a:rPr b="1" lang="en" sz="2400">
                <a:solidFill>
                  <a:srgbClr val="38761D"/>
                </a:solidFill>
                <a:latin typeface="Comic Sans MS"/>
                <a:ea typeface="Comic Sans MS"/>
                <a:cs typeface="Comic Sans MS"/>
                <a:sym typeface="Comic Sans MS"/>
              </a:rPr>
              <a:t>9 cuadrados en el aire, </a:t>
            </a:r>
            <a:endParaRPr b="1" sz="2400">
              <a:solidFill>
                <a:srgbClr val="38761D"/>
              </a:solidFill>
              <a:latin typeface="Comic Sans MS"/>
              <a:ea typeface="Comic Sans MS"/>
              <a:cs typeface="Comic Sans MS"/>
              <a:sym typeface="Comic Sans MS"/>
            </a:endParaRPr>
          </a:p>
          <a:p>
            <a:pPr indent="0" lvl="0" marL="457200" rtl="0" algn="l">
              <a:lnSpc>
                <a:spcPct val="115000"/>
              </a:lnSpc>
              <a:spcBef>
                <a:spcPts val="0"/>
              </a:spcBef>
              <a:spcAft>
                <a:spcPts val="0"/>
              </a:spcAft>
              <a:buSzPts val="1800"/>
              <a:buNone/>
            </a:pPr>
            <a:r>
              <a:rPr b="1" lang="en" sz="2400">
                <a:solidFill>
                  <a:srgbClr val="38761D"/>
                </a:solidFill>
                <a:latin typeface="Comic Sans MS"/>
                <a:ea typeface="Comic Sans MS"/>
                <a:cs typeface="Comic Sans MS"/>
                <a:sym typeface="Comic Sans MS"/>
              </a:rPr>
              <a:t>juegos de kickball, </a:t>
            </a:r>
            <a:endParaRPr b="1" sz="2400">
              <a:solidFill>
                <a:srgbClr val="38761D"/>
              </a:solidFill>
              <a:latin typeface="Comic Sans MS"/>
              <a:ea typeface="Comic Sans MS"/>
              <a:cs typeface="Comic Sans MS"/>
              <a:sym typeface="Comic Sans MS"/>
            </a:endParaRPr>
          </a:p>
          <a:p>
            <a:pPr indent="0" lvl="0" marL="457200" rtl="0" algn="l">
              <a:lnSpc>
                <a:spcPct val="115000"/>
              </a:lnSpc>
              <a:spcBef>
                <a:spcPts val="0"/>
              </a:spcBef>
              <a:spcAft>
                <a:spcPts val="0"/>
              </a:spcAft>
              <a:buSzPts val="1800"/>
              <a:buNone/>
            </a:pPr>
            <a:r>
              <a:rPr b="1" lang="en" sz="2400">
                <a:solidFill>
                  <a:srgbClr val="38761D"/>
                </a:solidFill>
                <a:latin typeface="Comic Sans MS"/>
                <a:ea typeface="Comic Sans MS"/>
                <a:cs typeface="Comic Sans MS"/>
                <a:sym typeface="Comic Sans MS"/>
              </a:rPr>
              <a:t>Juegos de T-ball,...)</a:t>
            </a:r>
            <a:endParaRPr b="1" sz="2400">
              <a:solidFill>
                <a:srgbClr val="38761D"/>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b="1" lang="en" sz="2400">
                <a:solidFill>
                  <a:schemeClr val="dk1"/>
                </a:solidFill>
                <a:latin typeface="Comic Sans MS"/>
                <a:ea typeface="Comic Sans MS"/>
                <a:cs typeface="Comic Sans MS"/>
                <a:sym typeface="Comic Sans MS"/>
              </a:rPr>
              <a:t>Realizamos actividades fitness al menos 3 veces por semana.</a:t>
            </a:r>
            <a:endParaRPr b="1" sz="2100">
              <a:latin typeface="Comic Sans MS"/>
              <a:ea typeface="Comic Sans MS"/>
              <a:cs typeface="Comic Sans MS"/>
              <a:sym typeface="Comic Sans MS"/>
            </a:endParaRPr>
          </a:p>
        </p:txBody>
      </p:sp>
      <p:pic>
        <p:nvPicPr>
          <p:cNvPr id="439" name="Google Shape;439;g271d62dd916_1_5"/>
          <p:cNvPicPr preferRelativeResize="0"/>
          <p:nvPr/>
        </p:nvPicPr>
        <p:blipFill rotWithShape="1">
          <a:blip r:embed="rId3">
            <a:alphaModFix/>
          </a:blip>
          <a:srcRect b="0" l="0" r="0" t="0"/>
          <a:stretch/>
        </p:blipFill>
        <p:spPr>
          <a:xfrm>
            <a:off x="4581025" y="2211975"/>
            <a:ext cx="4562975" cy="1906300"/>
          </a:xfrm>
          <a:prstGeom prst="rect">
            <a:avLst/>
          </a:prstGeom>
          <a:noFill/>
          <a:ln cap="flat" cmpd="sng" w="114300">
            <a:solidFill>
              <a:srgbClr val="3C9316"/>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43" name="Shape 443"/>
        <p:cNvGrpSpPr/>
        <p:nvPr/>
      </p:nvGrpSpPr>
      <p:grpSpPr>
        <a:xfrm>
          <a:off x="0" y="0"/>
          <a:ext cx="0" cy="0"/>
          <a:chOff x="0" y="0"/>
          <a:chExt cx="0" cy="0"/>
        </a:xfrm>
      </p:grpSpPr>
      <p:sp>
        <p:nvSpPr>
          <p:cNvPr id="444" name="Google Shape;444;g270aed68af9_0_66"/>
          <p:cNvSpPr txBox="1"/>
          <p:nvPr>
            <p:ph type="title"/>
          </p:nvPr>
        </p:nvSpPr>
        <p:spPr>
          <a:xfrm>
            <a:off x="311700" y="0"/>
            <a:ext cx="8520600" cy="99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459">
                <a:latin typeface="Comic Sans MS"/>
                <a:ea typeface="Comic Sans MS"/>
                <a:cs typeface="Comic Sans MS"/>
                <a:sym typeface="Comic Sans MS"/>
              </a:rPr>
              <a:t>Programa de estudios de 6.º grado de salud</a:t>
            </a:r>
            <a:endParaRPr sz="2520"/>
          </a:p>
        </p:txBody>
      </p:sp>
      <p:sp>
        <p:nvSpPr>
          <p:cNvPr id="445" name="Google Shape;445;g270aed68af9_0_66"/>
          <p:cNvSpPr txBox="1"/>
          <p:nvPr>
            <p:ph idx="1" type="body"/>
          </p:nvPr>
        </p:nvSpPr>
        <p:spPr>
          <a:xfrm>
            <a:off x="0" y="892625"/>
            <a:ext cx="9144000" cy="41055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SzPct val="176904"/>
              <a:buNone/>
            </a:pPr>
            <a:r>
              <a:rPr b="1" lang="en" sz="1100">
                <a:solidFill>
                  <a:schemeClr val="dk1"/>
                </a:solidFill>
              </a:rPr>
              <a:t> </a:t>
            </a:r>
            <a:endParaRPr b="1" sz="1100">
              <a:solidFill>
                <a:schemeClr val="dk1"/>
              </a:solidFill>
            </a:endParaRPr>
          </a:p>
          <a:p>
            <a:pPr indent="0" lvl="0" marL="0" rtl="0" algn="l">
              <a:lnSpc>
                <a:spcPct val="115000"/>
              </a:lnSpc>
              <a:spcBef>
                <a:spcPts val="0"/>
              </a:spcBef>
              <a:spcAft>
                <a:spcPts val="0"/>
              </a:spcAft>
              <a:buSzPct val="64480"/>
              <a:buNone/>
            </a:pPr>
            <a:r>
              <a:rPr b="1" lang="en" sz="3017">
                <a:solidFill>
                  <a:schemeClr val="dk1"/>
                </a:solidFill>
                <a:latin typeface="Comic Sans MS"/>
                <a:ea typeface="Comic Sans MS"/>
                <a:cs typeface="Comic Sans MS"/>
                <a:sym typeface="Comic Sans MS"/>
              </a:rPr>
              <a:t>Durante el ciclo escolar 2024-2025 los estudiantes aprenderán sobre los siguientes temas en Salud:</a:t>
            </a:r>
            <a:endParaRPr b="1" sz="3017">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ct val="62250"/>
              <a:buNone/>
            </a:pPr>
            <a:r>
              <a:t/>
            </a:r>
            <a:endParaRPr b="1" sz="312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ct val="119676"/>
              <a:buNone/>
            </a:pPr>
            <a:r>
              <a:t/>
            </a:r>
            <a:endParaRPr sz="1626">
              <a:solidFill>
                <a:schemeClr val="dk1"/>
              </a:solidFill>
              <a:latin typeface="Comic Sans MS"/>
              <a:ea typeface="Comic Sans MS"/>
              <a:cs typeface="Comic Sans MS"/>
              <a:sym typeface="Comic Sans MS"/>
            </a:endParaRPr>
          </a:p>
          <a:p>
            <a:pPr indent="-412285" lvl="0" marL="457200" rtl="0" algn="l">
              <a:lnSpc>
                <a:spcPct val="115000"/>
              </a:lnSpc>
              <a:spcBef>
                <a:spcPts val="0"/>
              </a:spcBef>
              <a:spcAft>
                <a:spcPts val="0"/>
              </a:spcAft>
              <a:buClr>
                <a:schemeClr val="dk1"/>
              </a:buClr>
              <a:buSzPct val="100000"/>
              <a:buFont typeface="Comic Sans MS"/>
              <a:buChar char="-"/>
            </a:pPr>
            <a:r>
              <a:rPr b="1" lang="en" sz="3126">
                <a:solidFill>
                  <a:schemeClr val="dk1"/>
                </a:solidFill>
                <a:latin typeface="Comic Sans MS"/>
                <a:ea typeface="Comic Sans MS"/>
                <a:cs typeface="Comic Sans MS"/>
                <a:sym typeface="Comic Sans MS"/>
              </a:rPr>
              <a:t>Preparación para desastres</a:t>
            </a:r>
            <a:endParaRPr b="1" sz="3126">
              <a:solidFill>
                <a:schemeClr val="dk1"/>
              </a:solidFill>
              <a:latin typeface="Comic Sans MS"/>
              <a:ea typeface="Comic Sans MS"/>
              <a:cs typeface="Comic Sans MS"/>
              <a:sym typeface="Comic Sans MS"/>
            </a:endParaRPr>
          </a:p>
          <a:p>
            <a:pPr indent="-412285" lvl="0" marL="457200" rtl="0" algn="l">
              <a:lnSpc>
                <a:spcPct val="115000"/>
              </a:lnSpc>
              <a:spcBef>
                <a:spcPts val="0"/>
              </a:spcBef>
              <a:spcAft>
                <a:spcPts val="0"/>
              </a:spcAft>
              <a:buClr>
                <a:schemeClr val="dk1"/>
              </a:buClr>
              <a:buSzPct val="100000"/>
              <a:buFont typeface="Comic Sans MS"/>
              <a:buChar char="-"/>
            </a:pPr>
            <a:r>
              <a:rPr b="1" lang="en" sz="3126">
                <a:solidFill>
                  <a:schemeClr val="dk1"/>
                </a:solidFill>
                <a:latin typeface="Comic Sans MS"/>
                <a:ea typeface="Comic Sans MS"/>
                <a:cs typeface="Comic Sans MS"/>
                <a:sym typeface="Comic Sans MS"/>
              </a:rPr>
              <a:t>Salud reproductiva</a:t>
            </a:r>
            <a:endParaRPr b="1" sz="3126">
              <a:solidFill>
                <a:schemeClr val="dk1"/>
              </a:solidFill>
              <a:latin typeface="Comic Sans MS"/>
              <a:ea typeface="Comic Sans MS"/>
              <a:cs typeface="Comic Sans MS"/>
              <a:sym typeface="Comic Sans MS"/>
            </a:endParaRPr>
          </a:p>
          <a:p>
            <a:pPr indent="-412285" lvl="0" marL="457200" rtl="0" algn="l">
              <a:lnSpc>
                <a:spcPct val="115000"/>
              </a:lnSpc>
              <a:spcBef>
                <a:spcPts val="0"/>
              </a:spcBef>
              <a:spcAft>
                <a:spcPts val="0"/>
              </a:spcAft>
              <a:buClr>
                <a:schemeClr val="dk1"/>
              </a:buClr>
              <a:buSzPct val="100000"/>
              <a:buFont typeface="Comic Sans MS"/>
              <a:buChar char="-"/>
            </a:pPr>
            <a:r>
              <a:rPr b="1" lang="en" sz="3126">
                <a:solidFill>
                  <a:schemeClr val="dk1"/>
                </a:solidFill>
                <a:latin typeface="Comic Sans MS"/>
                <a:ea typeface="Comic Sans MS"/>
                <a:cs typeface="Comic Sans MS"/>
                <a:sym typeface="Comic Sans MS"/>
              </a:rPr>
              <a:t>Abstinencia</a:t>
            </a:r>
            <a:endParaRPr b="1" sz="3126">
              <a:solidFill>
                <a:schemeClr val="dk1"/>
              </a:solidFill>
              <a:latin typeface="Comic Sans MS"/>
              <a:ea typeface="Comic Sans MS"/>
              <a:cs typeface="Comic Sans MS"/>
              <a:sym typeface="Comic Sans MS"/>
            </a:endParaRPr>
          </a:p>
          <a:p>
            <a:pPr indent="-412285" lvl="0" marL="457200" rtl="0" algn="l">
              <a:lnSpc>
                <a:spcPct val="115000"/>
              </a:lnSpc>
              <a:spcBef>
                <a:spcPts val="0"/>
              </a:spcBef>
              <a:spcAft>
                <a:spcPts val="0"/>
              </a:spcAft>
              <a:buClr>
                <a:schemeClr val="dk1"/>
              </a:buClr>
              <a:buSzPct val="100000"/>
              <a:buFont typeface="Comic Sans MS"/>
              <a:buChar char="-"/>
            </a:pPr>
            <a:r>
              <a:rPr b="1" lang="en" sz="3126">
                <a:solidFill>
                  <a:schemeClr val="dk1"/>
                </a:solidFill>
                <a:latin typeface="Comic Sans MS"/>
                <a:ea typeface="Comic Sans MS"/>
                <a:cs typeface="Comic Sans MS"/>
                <a:sym typeface="Comic Sans MS"/>
              </a:rPr>
              <a:t>Enfermedades contagiosas</a:t>
            </a:r>
            <a:endParaRPr b="1" sz="3126">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ct val="108108"/>
              <a:buNone/>
            </a:pPr>
            <a:r>
              <a:t/>
            </a:r>
            <a:endParaRPr/>
          </a:p>
        </p:txBody>
      </p:sp>
      <p:pic>
        <p:nvPicPr>
          <p:cNvPr id="446" name="Google Shape;446;g270aed68af9_0_66"/>
          <p:cNvPicPr preferRelativeResize="0"/>
          <p:nvPr/>
        </p:nvPicPr>
        <p:blipFill rotWithShape="1">
          <a:blip r:embed="rId3">
            <a:alphaModFix/>
          </a:blip>
          <a:srcRect b="0" l="0" r="0" t="0"/>
          <a:stretch/>
        </p:blipFill>
        <p:spPr>
          <a:xfrm>
            <a:off x="5595300" y="2347350"/>
            <a:ext cx="3548700" cy="2361525"/>
          </a:xfrm>
          <a:prstGeom prst="rect">
            <a:avLst/>
          </a:prstGeom>
          <a:noFill/>
          <a:ln cap="flat" cmpd="sng" w="114300">
            <a:solidFill>
              <a:srgbClr val="3C9316"/>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50" name="Shape 450"/>
        <p:cNvGrpSpPr/>
        <p:nvPr/>
      </p:nvGrpSpPr>
      <p:grpSpPr>
        <a:xfrm>
          <a:off x="0" y="0"/>
          <a:ext cx="0" cy="0"/>
          <a:chOff x="0" y="0"/>
          <a:chExt cx="0" cy="0"/>
        </a:xfrm>
      </p:grpSpPr>
      <p:sp>
        <p:nvSpPr>
          <p:cNvPr id="451" name="Google Shape;451;g2ddb8db2246_1_0"/>
          <p:cNvSpPr txBox="1"/>
          <p:nvPr>
            <p:ph type="title"/>
          </p:nvPr>
        </p:nvSpPr>
        <p:spPr>
          <a:xfrm>
            <a:off x="311700" y="0"/>
            <a:ext cx="8520600" cy="10176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Clr>
                <a:schemeClr val="dk1"/>
              </a:buClr>
              <a:buSzPct val="34375"/>
              <a:buFont typeface="Arial"/>
              <a:buNone/>
            </a:pPr>
            <a:r>
              <a:rPr b="1" lang="en" sz="3200">
                <a:latin typeface="Comic Sans MS"/>
                <a:ea typeface="Comic Sans MS"/>
                <a:cs typeface="Comic Sans MS"/>
                <a:sym typeface="Comic Sans MS"/>
              </a:rPr>
              <a:t>Calificaciones en Educación Física/Salud de 6to grado:</a:t>
            </a:r>
            <a:endParaRPr sz="4900"/>
          </a:p>
        </p:txBody>
      </p:sp>
      <p:sp>
        <p:nvSpPr>
          <p:cNvPr id="452" name="Google Shape;452;g2ddb8db2246_1_0"/>
          <p:cNvSpPr txBox="1"/>
          <p:nvPr>
            <p:ph idx="1" type="body"/>
          </p:nvPr>
        </p:nvSpPr>
        <p:spPr>
          <a:xfrm>
            <a:off x="71500" y="799325"/>
            <a:ext cx="9006900" cy="4079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endParaRPr>
          </a:p>
          <a:p>
            <a:pPr indent="0" lvl="0" marL="0" rtl="0" algn="l">
              <a:lnSpc>
                <a:spcPct val="115000"/>
              </a:lnSpc>
              <a:spcBef>
                <a:spcPts val="0"/>
              </a:spcBef>
              <a:spcAft>
                <a:spcPts val="0"/>
              </a:spcAft>
              <a:buSzPts val="1800"/>
              <a:buNone/>
            </a:pPr>
            <a:r>
              <a:rPr lang="en" sz="2291">
                <a:solidFill>
                  <a:schemeClr val="dk1"/>
                </a:solidFill>
                <a:latin typeface="Comic Sans MS"/>
                <a:ea typeface="Comic Sans MS"/>
                <a:cs typeface="Comic Sans MS"/>
                <a:sym typeface="Comic Sans MS"/>
              </a:rPr>
              <a:t>Los estudiantes son calificados según </a:t>
            </a:r>
            <a:r>
              <a:rPr b="1" lang="en" sz="2291">
                <a:solidFill>
                  <a:schemeClr val="dk1"/>
                </a:solidFill>
                <a:latin typeface="Comic Sans MS"/>
                <a:ea typeface="Comic Sans MS"/>
                <a:cs typeface="Comic Sans MS"/>
                <a:sym typeface="Comic Sans MS"/>
              </a:rPr>
              <a:t>la calidad y la finalización oportuna del trabajo de clase y las tareas</a:t>
            </a:r>
            <a:r>
              <a:rPr lang="en" sz="2291">
                <a:solidFill>
                  <a:schemeClr val="dk1"/>
                </a:solidFill>
                <a:latin typeface="Comic Sans MS"/>
                <a:ea typeface="Comic Sans MS"/>
                <a:cs typeface="Comic Sans MS"/>
                <a:sym typeface="Comic Sans MS"/>
              </a:rPr>
              <a:t>, incluidas las oportunidades de aprendizaje basadas en proyectos.</a:t>
            </a:r>
            <a:endParaRPr sz="2291">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291">
                <a:solidFill>
                  <a:schemeClr val="dk1"/>
                </a:solidFill>
                <a:latin typeface="Comic Sans MS"/>
                <a:ea typeface="Comic Sans MS"/>
                <a:cs typeface="Comic Sans MS"/>
                <a:sym typeface="Comic Sans MS"/>
              </a:rPr>
              <a:t> Se realizarán una variedad de </a:t>
            </a:r>
            <a:r>
              <a:rPr b="1" lang="en" sz="2291">
                <a:solidFill>
                  <a:schemeClr val="dk1"/>
                </a:solidFill>
                <a:latin typeface="Comic Sans MS"/>
                <a:ea typeface="Comic Sans MS"/>
                <a:cs typeface="Comic Sans MS"/>
                <a:sym typeface="Comic Sans MS"/>
              </a:rPr>
              <a:t>evaluaciones </a:t>
            </a:r>
            <a:r>
              <a:rPr lang="en" sz="2291">
                <a:solidFill>
                  <a:schemeClr val="dk1"/>
                </a:solidFill>
                <a:latin typeface="Comic Sans MS"/>
                <a:ea typeface="Comic Sans MS"/>
                <a:cs typeface="Comic Sans MS"/>
                <a:sym typeface="Comic Sans MS"/>
              </a:rPr>
              <a:t>para garantizar la comprensión e implementación del contenido.</a:t>
            </a:r>
            <a:r>
              <a:rPr lang="en" sz="2291">
                <a:solidFill>
                  <a:schemeClr val="dk1"/>
                </a:solidFill>
                <a:latin typeface="Comic Sans MS"/>
                <a:ea typeface="Comic Sans MS"/>
                <a:cs typeface="Comic Sans MS"/>
                <a:sym typeface="Comic Sans MS"/>
              </a:rPr>
              <a:t> </a:t>
            </a:r>
            <a:endParaRPr sz="2291">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t/>
            </a:r>
            <a:endParaRPr sz="1591">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t/>
            </a:r>
            <a:endParaRPr>
              <a:latin typeface="Comic Sans MS"/>
              <a:ea typeface="Comic Sans MS"/>
              <a:cs typeface="Comic Sans MS"/>
              <a:sym typeface="Comic Sans MS"/>
            </a:endParaRPr>
          </a:p>
        </p:txBody>
      </p:sp>
      <p:pic>
        <p:nvPicPr>
          <p:cNvPr id="453" name="Google Shape;453;g2ddb8db2246_1_0"/>
          <p:cNvPicPr preferRelativeResize="0"/>
          <p:nvPr/>
        </p:nvPicPr>
        <p:blipFill rotWithShape="1">
          <a:blip r:embed="rId3">
            <a:alphaModFix/>
          </a:blip>
          <a:srcRect b="0" l="0" r="0" t="0"/>
          <a:stretch/>
        </p:blipFill>
        <p:spPr>
          <a:xfrm>
            <a:off x="1871199" y="3146625"/>
            <a:ext cx="5407525" cy="1889800"/>
          </a:xfrm>
          <a:prstGeom prst="rect">
            <a:avLst/>
          </a:prstGeom>
          <a:noFill/>
          <a:ln cap="flat" cmpd="sng" w="114300">
            <a:solidFill>
              <a:srgbClr val="3C9316"/>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57" name="Shape 457"/>
        <p:cNvGrpSpPr/>
        <p:nvPr/>
      </p:nvGrpSpPr>
      <p:grpSpPr>
        <a:xfrm>
          <a:off x="0" y="0"/>
          <a:ext cx="0" cy="0"/>
          <a:chOff x="0" y="0"/>
          <a:chExt cx="0" cy="0"/>
        </a:xfrm>
      </p:grpSpPr>
      <p:sp>
        <p:nvSpPr>
          <p:cNvPr id="458" name="Google Shape;458;g2deef0feecf_0_2"/>
          <p:cNvSpPr txBox="1"/>
          <p:nvPr>
            <p:ph type="title"/>
          </p:nvPr>
        </p:nvSpPr>
        <p:spPr>
          <a:xfrm>
            <a:off x="311700" y="65275"/>
            <a:ext cx="8520600" cy="6993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b="1" lang="en" sz="3200">
                <a:latin typeface="Comic Sans MS"/>
                <a:ea typeface="Comic Sans MS"/>
                <a:cs typeface="Comic Sans MS"/>
                <a:sym typeface="Comic Sans MS"/>
              </a:rPr>
              <a:t>Calificación:</a:t>
            </a:r>
            <a:endParaRPr sz="4900"/>
          </a:p>
        </p:txBody>
      </p:sp>
      <p:sp>
        <p:nvSpPr>
          <p:cNvPr id="459" name="Google Shape;459;g2deef0feecf_0_2"/>
          <p:cNvSpPr txBox="1"/>
          <p:nvPr>
            <p:ph idx="1" type="body"/>
          </p:nvPr>
        </p:nvSpPr>
        <p:spPr>
          <a:xfrm>
            <a:off x="311700" y="451800"/>
            <a:ext cx="8758800" cy="4083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sz="1591">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291">
                <a:solidFill>
                  <a:schemeClr val="dk1"/>
                </a:solidFill>
                <a:latin typeface="Comic Sans MS"/>
                <a:ea typeface="Comic Sans MS"/>
                <a:cs typeface="Comic Sans MS"/>
                <a:sym typeface="Comic Sans MS"/>
              </a:rPr>
              <a:t>En Educación Física, a los estudiantes se les asignarán 4 puntos por día. </a:t>
            </a:r>
            <a:endParaRPr sz="2291">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291">
                <a:solidFill>
                  <a:schemeClr val="dk1"/>
                </a:solidFill>
                <a:latin typeface="Comic Sans MS"/>
                <a:ea typeface="Comic Sans MS"/>
                <a:cs typeface="Comic Sans MS"/>
                <a:sym typeface="Comic Sans MS"/>
              </a:rPr>
              <a:t>Los estudiantes pierden puntos por no participar, no vestirse apropiadamente, ser inseguros o tener un comportamiento inapropiado.</a:t>
            </a:r>
            <a:endParaRPr sz="2291">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Clr>
                <a:schemeClr val="dk1"/>
              </a:buClr>
              <a:buSzPts val="1100"/>
              <a:buFont typeface="Arial"/>
              <a:buNone/>
            </a:pPr>
            <a:r>
              <a:rPr b="1" lang="en" sz="2291">
                <a:solidFill>
                  <a:schemeClr val="dk1"/>
                </a:solidFill>
                <a:latin typeface="Comic Sans MS"/>
                <a:ea typeface="Comic Sans MS"/>
                <a:cs typeface="Comic Sans MS"/>
                <a:sym typeface="Comic Sans MS"/>
              </a:rPr>
              <a:t>La salud constituye el 25% de la calificación de su estudiante y la actividad física constituye el 75% restante.</a:t>
            </a:r>
            <a:endParaRPr b="1" sz="2291">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t/>
            </a:r>
            <a:endParaRPr>
              <a:latin typeface="Comic Sans MS"/>
              <a:ea typeface="Comic Sans MS"/>
              <a:cs typeface="Comic Sans MS"/>
              <a:sym typeface="Comic Sans MS"/>
            </a:endParaRPr>
          </a:p>
        </p:txBody>
      </p:sp>
      <p:pic>
        <p:nvPicPr>
          <p:cNvPr id="460" name="Google Shape;460;g2deef0feecf_0_2"/>
          <p:cNvPicPr preferRelativeResize="0"/>
          <p:nvPr/>
        </p:nvPicPr>
        <p:blipFill rotWithShape="1">
          <a:blip r:embed="rId3">
            <a:alphaModFix/>
          </a:blip>
          <a:srcRect b="0" l="0" r="0" t="0"/>
          <a:stretch/>
        </p:blipFill>
        <p:spPr>
          <a:xfrm>
            <a:off x="2367625" y="3857125"/>
            <a:ext cx="4408750" cy="1160175"/>
          </a:xfrm>
          <a:prstGeom prst="rect">
            <a:avLst/>
          </a:prstGeom>
          <a:noFill/>
          <a:ln cap="flat" cmpd="sng" w="114300">
            <a:solidFill>
              <a:srgbClr val="3C9316"/>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64" name="Shape 464"/>
        <p:cNvGrpSpPr/>
        <p:nvPr/>
      </p:nvGrpSpPr>
      <p:grpSpPr>
        <a:xfrm>
          <a:off x="0" y="0"/>
          <a:ext cx="0" cy="0"/>
          <a:chOff x="0" y="0"/>
          <a:chExt cx="0" cy="0"/>
        </a:xfrm>
      </p:grpSpPr>
      <p:sp>
        <p:nvSpPr>
          <p:cNvPr id="465" name="Google Shape;465;g2ddb8db2246_1_5"/>
          <p:cNvSpPr txBox="1"/>
          <p:nvPr>
            <p:ph type="title"/>
          </p:nvPr>
        </p:nvSpPr>
        <p:spPr>
          <a:xfrm>
            <a:off x="311700" y="0"/>
            <a:ext cx="8520600" cy="101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3000">
                <a:latin typeface="Comic Sans MS"/>
                <a:ea typeface="Comic Sans MS"/>
                <a:cs typeface="Comic Sans MS"/>
                <a:sym typeface="Comic Sans MS"/>
              </a:rPr>
              <a:t>Atuendo/vestimenta del estudiante para educación física:</a:t>
            </a:r>
            <a:endParaRPr b="1" sz="4700">
              <a:latin typeface="Comic Sans MS"/>
              <a:ea typeface="Comic Sans MS"/>
              <a:cs typeface="Comic Sans MS"/>
              <a:sym typeface="Comic Sans MS"/>
            </a:endParaRPr>
          </a:p>
        </p:txBody>
      </p:sp>
      <p:sp>
        <p:nvSpPr>
          <p:cNvPr id="466" name="Google Shape;466;g2ddb8db2246_1_5"/>
          <p:cNvSpPr txBox="1"/>
          <p:nvPr>
            <p:ph idx="1" type="body"/>
          </p:nvPr>
        </p:nvSpPr>
        <p:spPr>
          <a:xfrm>
            <a:off x="0" y="834775"/>
            <a:ext cx="8832300" cy="39900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Clr>
                <a:schemeClr val="dk1"/>
              </a:buClr>
              <a:buSzPct val="100000"/>
              <a:buFont typeface="Arial"/>
              <a:buNone/>
            </a:pPr>
            <a:r>
              <a:t/>
            </a:r>
            <a:endParaRPr b="1" sz="1100">
              <a:solidFill>
                <a:schemeClr val="dk1"/>
              </a:solidFill>
            </a:endParaRPr>
          </a:p>
          <a:p>
            <a:pPr indent="0" lvl="0" marL="0" rtl="0" algn="l">
              <a:lnSpc>
                <a:spcPct val="115000"/>
              </a:lnSpc>
              <a:spcBef>
                <a:spcPts val="0"/>
              </a:spcBef>
              <a:spcAft>
                <a:spcPts val="0"/>
              </a:spcAft>
              <a:buSzPct val="97297"/>
              <a:buNone/>
            </a:pPr>
            <a:r>
              <a:rPr lang="en" sz="2000">
                <a:solidFill>
                  <a:schemeClr val="dk1"/>
                </a:solidFill>
                <a:latin typeface="Comic Sans MS"/>
                <a:ea typeface="Comic Sans MS"/>
                <a:cs typeface="Comic Sans MS"/>
                <a:sym typeface="Comic Sans MS"/>
              </a:rPr>
              <a:t>Es importante que los estudiantes se vistan con ropa que les sirva para educación física. Los estudiantes NO deben usar ropa reveladora o vestimenta que exponga sus partes privadas. Se sugiere que los estudiantes usen pantalones cortos/pantalones deportivos más largos, una camiseta que cubra el pecho y la mitad del cuerpo y zapatos deportivos. Los estudiantes perderán puntos si no se visten apropiadamente para participar.</a:t>
            </a:r>
            <a:endParaRPr sz="20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ct val="97297"/>
              <a:buNone/>
            </a:pPr>
            <a:r>
              <a:rPr b="1" lang="en" sz="2000">
                <a:solidFill>
                  <a:schemeClr val="dk1"/>
                </a:solidFill>
                <a:latin typeface="Comic Sans MS"/>
                <a:ea typeface="Comic Sans MS"/>
                <a:cs typeface="Comic Sans MS"/>
                <a:sym typeface="Comic Sans MS"/>
              </a:rPr>
              <a:t>Los estudiantes DEBEN usar zapatos deportivos cerrados para participar.</a:t>
            </a:r>
            <a:endParaRPr sz="20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ct val="97297"/>
              <a:buNone/>
            </a:pPr>
            <a:r>
              <a:rPr lang="en" sz="2000">
                <a:solidFill>
                  <a:schemeClr val="dk1"/>
                </a:solidFill>
                <a:latin typeface="Comic Sans MS"/>
                <a:ea typeface="Comic Sans MS"/>
                <a:cs typeface="Comic Sans MS"/>
                <a:sym typeface="Comic Sans MS"/>
              </a:rPr>
              <a:t>(Sandalias, zapatos de vestir y botas/Romeos/</a:t>
            </a:r>
            <a:r>
              <a:rPr b="1" lang="en" sz="2000">
                <a:solidFill>
                  <a:schemeClr val="dk1"/>
                </a:solidFill>
                <a:latin typeface="Comic Sans MS"/>
                <a:ea typeface="Comic Sans MS"/>
                <a:cs typeface="Comic Sans MS"/>
                <a:sym typeface="Comic Sans MS"/>
              </a:rPr>
              <a:t>Crocs </a:t>
            </a:r>
            <a:r>
              <a:rPr lang="en" sz="2000">
                <a:solidFill>
                  <a:schemeClr val="dk1"/>
                </a:solidFill>
                <a:latin typeface="Comic Sans MS"/>
                <a:ea typeface="Comic Sans MS"/>
                <a:cs typeface="Comic Sans MS"/>
                <a:sym typeface="Comic Sans MS"/>
              </a:rPr>
              <a:t>no son apropiados).</a:t>
            </a:r>
            <a:endParaRPr sz="20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Clr>
                <a:schemeClr val="dk1"/>
              </a:buClr>
              <a:buSzPct val="55000"/>
              <a:buFont typeface="Arial"/>
              <a:buNone/>
            </a:pPr>
            <a:r>
              <a:t/>
            </a:r>
            <a:endParaRPr sz="20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SzPct val="97297"/>
              <a:buNone/>
            </a:pPr>
            <a:r>
              <a:rPr lang="en" sz="2000">
                <a:solidFill>
                  <a:schemeClr val="dk1"/>
                </a:solidFill>
                <a:latin typeface="Comic Sans MS"/>
                <a:ea typeface="Comic Sans MS"/>
                <a:cs typeface="Comic Sans MS"/>
                <a:sym typeface="Comic Sans MS"/>
              </a:rPr>
              <a:t>Cuando un estudiante se haya olvidado de traer el calzado apropiado por </a:t>
            </a:r>
            <a:r>
              <a:rPr b="1" lang="en" sz="2000">
                <a:solidFill>
                  <a:schemeClr val="dk1"/>
                </a:solidFill>
                <a:latin typeface="Comic Sans MS"/>
                <a:ea typeface="Comic Sans MS"/>
                <a:cs typeface="Comic Sans MS"/>
                <a:sym typeface="Comic Sans MS"/>
              </a:rPr>
              <a:t>tercera</a:t>
            </a:r>
            <a:r>
              <a:rPr lang="en" sz="2000">
                <a:solidFill>
                  <a:schemeClr val="dk1"/>
                </a:solidFill>
                <a:latin typeface="Comic Sans MS"/>
                <a:ea typeface="Comic Sans MS"/>
                <a:cs typeface="Comic Sans MS"/>
                <a:sym typeface="Comic Sans MS"/>
              </a:rPr>
              <a:t> vez durante el trimestre, no solo perderá puntos, sino que también se le asignará “</a:t>
            </a:r>
            <a:r>
              <a:rPr b="1" lang="en" sz="2000">
                <a:solidFill>
                  <a:schemeClr val="dk1"/>
                </a:solidFill>
                <a:latin typeface="Comic Sans MS"/>
                <a:ea typeface="Comic Sans MS"/>
                <a:cs typeface="Comic Sans MS"/>
                <a:sym typeface="Comic Sans MS"/>
              </a:rPr>
              <a:t>Detención durante el almuerzo</a:t>
            </a:r>
            <a:r>
              <a:rPr lang="en" sz="2000">
                <a:solidFill>
                  <a:schemeClr val="dk1"/>
                </a:solidFill>
                <a:latin typeface="Comic Sans MS"/>
                <a:ea typeface="Comic Sans MS"/>
                <a:cs typeface="Comic Sans MS"/>
                <a:sym typeface="Comic Sans MS"/>
              </a:rPr>
              <a:t>” por no ser responsable.</a:t>
            </a:r>
            <a:endParaRPr sz="27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70" name="Shape 470"/>
        <p:cNvGrpSpPr/>
        <p:nvPr/>
      </p:nvGrpSpPr>
      <p:grpSpPr>
        <a:xfrm>
          <a:off x="0" y="0"/>
          <a:ext cx="0" cy="0"/>
          <a:chOff x="0" y="0"/>
          <a:chExt cx="0" cy="0"/>
        </a:xfrm>
      </p:grpSpPr>
      <p:sp>
        <p:nvSpPr>
          <p:cNvPr id="471" name="Google Shape;471;g271d62dd916_1_10"/>
          <p:cNvSpPr txBox="1"/>
          <p:nvPr>
            <p:ph type="title"/>
          </p:nvPr>
        </p:nvSpPr>
        <p:spPr>
          <a:xfrm>
            <a:off x="399675" y="179775"/>
            <a:ext cx="8301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3220">
                <a:latin typeface="Comic Sans MS"/>
                <a:ea typeface="Comic Sans MS"/>
                <a:cs typeface="Comic Sans MS"/>
                <a:sym typeface="Comic Sans MS"/>
              </a:rPr>
              <a:t>Ausencias en Educación Física y Salud</a:t>
            </a:r>
            <a:endParaRPr b="1" sz="3220">
              <a:latin typeface="Comic Sans MS"/>
              <a:ea typeface="Comic Sans MS"/>
              <a:cs typeface="Comic Sans MS"/>
              <a:sym typeface="Comic Sans MS"/>
            </a:endParaRPr>
          </a:p>
        </p:txBody>
      </p:sp>
      <p:sp>
        <p:nvSpPr>
          <p:cNvPr id="472" name="Google Shape;472;g271d62dd916_1_10"/>
          <p:cNvSpPr txBox="1"/>
          <p:nvPr>
            <p:ph idx="1" type="body"/>
          </p:nvPr>
        </p:nvSpPr>
        <p:spPr>
          <a:xfrm>
            <a:off x="48425" y="752475"/>
            <a:ext cx="8784000" cy="42162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sz="2325">
                <a:latin typeface="Comic Sans MS"/>
                <a:ea typeface="Comic Sans MS"/>
                <a:cs typeface="Comic Sans MS"/>
                <a:sym typeface="Comic Sans MS"/>
              </a:rPr>
              <a:t>Es responsabilidad del estudiante preocuparse por sus calificaciones y completar su trabajo. Debido a que la mayor parte de la educación física se realiza durante la clase, un estudiante recibirá un cero automático por ese día si no está presente (incluso si es una ausencia “justificada” o preestablecida). </a:t>
            </a:r>
            <a:endParaRPr sz="2325">
              <a:latin typeface="Comic Sans MS"/>
              <a:ea typeface="Comic Sans MS"/>
              <a:cs typeface="Comic Sans MS"/>
              <a:sym typeface="Comic Sans MS"/>
            </a:endParaRPr>
          </a:p>
          <a:p>
            <a:pPr indent="0" lvl="0" marL="0" rtl="0" algn="l">
              <a:lnSpc>
                <a:spcPct val="115000"/>
              </a:lnSpc>
              <a:spcBef>
                <a:spcPts val="0"/>
              </a:spcBef>
              <a:spcAft>
                <a:spcPts val="0"/>
              </a:spcAft>
              <a:buSzPts val="1800"/>
              <a:buNone/>
            </a:pPr>
            <a:r>
              <a:rPr lang="en" sz="2325">
                <a:latin typeface="Comic Sans MS"/>
                <a:ea typeface="Comic Sans MS"/>
                <a:cs typeface="Comic Sans MS"/>
                <a:sym typeface="Comic Sans MS"/>
              </a:rPr>
              <a:t>Es responsabilidad del estudiante hablar con su maestro o enviarle un correo electrónico para recuperar los puntos perdidos. Los estudiantes tienen una semana desde la ausencia para recuperar la actividad física/PE, de lo contrario se marcará con un cero y no podrán recuperarse</a:t>
            </a:r>
            <a:endParaRPr sz="2325">
              <a:latin typeface="Comic Sans MS"/>
              <a:ea typeface="Comic Sans MS"/>
              <a:cs typeface="Comic Sans MS"/>
              <a:sym typeface="Comic Sans M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476" name="Shape 476"/>
        <p:cNvGrpSpPr/>
        <p:nvPr/>
      </p:nvGrpSpPr>
      <p:grpSpPr>
        <a:xfrm>
          <a:off x="0" y="0"/>
          <a:ext cx="0" cy="0"/>
          <a:chOff x="0" y="0"/>
          <a:chExt cx="0" cy="0"/>
        </a:xfrm>
      </p:grpSpPr>
      <p:sp>
        <p:nvSpPr>
          <p:cNvPr id="477" name="Google Shape;477;g2721fda10bb_0_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OTROS/PROGRAMAS ESPECIALES/ETC.</a:t>
            </a:r>
            <a:endParaRPr b="1"/>
          </a:p>
        </p:txBody>
      </p:sp>
      <p:sp>
        <p:nvSpPr>
          <p:cNvPr id="478" name="Google Shape;478;g2721fda10bb_0_26"/>
          <p:cNvSpPr txBox="1"/>
          <p:nvPr>
            <p:ph idx="1" type="body"/>
          </p:nvPr>
        </p:nvSpPr>
        <p:spPr>
          <a:xfrm>
            <a:off x="311700" y="1152475"/>
            <a:ext cx="4433400" cy="36438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chemeClr val="dk1"/>
              </a:buClr>
              <a:buSzPts val="2200"/>
              <a:buChar char="●"/>
            </a:pPr>
            <a:r>
              <a:rPr lang="en" sz="2200">
                <a:solidFill>
                  <a:schemeClr val="dk1"/>
                </a:solidFill>
              </a:rPr>
              <a:t>Centro de aprendizaje/educación especial</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 sz="2200">
                <a:solidFill>
                  <a:schemeClr val="dk1"/>
                </a:solidFill>
              </a:rPr>
              <a:t>Banda/Coro</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 sz="2200">
                <a:solidFill>
                  <a:schemeClr val="dk1"/>
                </a:solidFill>
              </a:rPr>
              <a:t>CMS FBLA/HOSA</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 sz="2200">
                <a:solidFill>
                  <a:schemeClr val="dk1"/>
                </a:solidFill>
              </a:rPr>
              <a:t>504/Consejería/ELD/TAG</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 sz="2200">
                <a:solidFill>
                  <a:schemeClr val="dk1"/>
                </a:solidFill>
              </a:rPr>
              <a:t>Deportes de sexto grado de CMS</a:t>
            </a:r>
            <a:endParaRPr sz="2200">
              <a:solidFill>
                <a:schemeClr val="dk1"/>
              </a:solidFill>
            </a:endParaRPr>
          </a:p>
        </p:txBody>
      </p:sp>
      <p:pic>
        <p:nvPicPr>
          <p:cNvPr id="479" name="Google Shape;479;g2721fda10bb_0_26" title="File:Bengal tiger (Panthera tigris tigris) female 3 crop.jpg ..."/>
          <p:cNvPicPr preferRelativeResize="0"/>
          <p:nvPr/>
        </p:nvPicPr>
        <p:blipFill rotWithShape="1">
          <a:blip r:embed="rId3">
            <a:alphaModFix/>
          </a:blip>
          <a:srcRect b="0" l="0" r="0" t="0"/>
          <a:stretch/>
        </p:blipFill>
        <p:spPr>
          <a:xfrm>
            <a:off x="4745100" y="1409825"/>
            <a:ext cx="4094100" cy="27287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181" name="Shape 181"/>
        <p:cNvGrpSpPr/>
        <p:nvPr/>
      </p:nvGrpSpPr>
      <p:grpSpPr>
        <a:xfrm>
          <a:off x="0" y="0"/>
          <a:ext cx="0" cy="0"/>
          <a:chOff x="0" y="0"/>
          <a:chExt cx="0" cy="0"/>
        </a:xfrm>
      </p:grpSpPr>
      <p:sp>
        <p:nvSpPr>
          <p:cNvPr id="182" name="Google Shape;182;g2721fda10bb_0_6"/>
          <p:cNvSpPr txBox="1"/>
          <p:nvPr>
            <p:ph type="title"/>
          </p:nvPr>
        </p:nvSpPr>
        <p:spPr>
          <a:xfrm>
            <a:off x="35165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920"/>
              <a:t>ROTACION-SRA. REED </a:t>
            </a:r>
            <a:endParaRPr b="1" sz="2920"/>
          </a:p>
        </p:txBody>
      </p:sp>
      <p:sp>
        <p:nvSpPr>
          <p:cNvPr id="183" name="Google Shape;183;g2721fda10bb_0_6"/>
          <p:cNvSpPr txBox="1"/>
          <p:nvPr>
            <p:ph idx="1" type="body"/>
          </p:nvPr>
        </p:nvSpPr>
        <p:spPr>
          <a:xfrm>
            <a:off x="311700" y="1017725"/>
            <a:ext cx="4433400" cy="4049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Este es mi 28.º año de enseñanza y el 22.º año en la Escuela Secundaria de Creswell.</a:t>
            </a:r>
            <a:endParaRPr>
              <a:solidFill>
                <a:schemeClr val="dk1"/>
              </a:solidFill>
            </a:endParaRPr>
          </a:p>
          <a:p>
            <a:pPr indent="-342900" lvl="0" marL="457200" rtl="0" algn="l">
              <a:lnSpc>
                <a:spcPct val="115000"/>
              </a:lnSpc>
              <a:spcBef>
                <a:spcPts val="1000"/>
              </a:spcBef>
              <a:spcAft>
                <a:spcPts val="0"/>
              </a:spcAft>
              <a:buClr>
                <a:schemeClr val="dk1"/>
              </a:buClr>
              <a:buSzPts val="1800"/>
              <a:buChar char="●"/>
            </a:pPr>
            <a:r>
              <a:rPr lang="en">
                <a:solidFill>
                  <a:schemeClr val="dk1"/>
                </a:solidFill>
              </a:rPr>
              <a:t>Comencé en la Escuela Secundaria  de Creswell en Enero de mi sexto grado y me gradué de la Escuela Preparatoria de Creswell.</a:t>
            </a:r>
            <a:endParaRPr>
              <a:solidFill>
                <a:schemeClr val="dk1"/>
              </a:solidFill>
            </a:endParaRPr>
          </a:p>
          <a:p>
            <a:pPr indent="-342900" lvl="0" marL="457200" rtl="0" algn="l">
              <a:lnSpc>
                <a:spcPct val="115000"/>
              </a:lnSpc>
              <a:spcBef>
                <a:spcPts val="1000"/>
              </a:spcBef>
              <a:spcAft>
                <a:spcPts val="0"/>
              </a:spcAft>
              <a:buClr>
                <a:schemeClr val="dk1"/>
              </a:buClr>
              <a:buSzPts val="1800"/>
              <a:buChar char="●"/>
            </a:pPr>
            <a:r>
              <a:rPr lang="en">
                <a:solidFill>
                  <a:schemeClr val="dk1"/>
                </a:solidFill>
              </a:rPr>
              <a:t>Doy clases de ciencias en sexto grado y mi materia optativa es “Artes de fibras”, que incluye costura y artesanía en cuero.</a:t>
            </a:r>
            <a:endParaRPr>
              <a:solidFill>
                <a:schemeClr val="dk1"/>
              </a:solidFill>
            </a:endParaRPr>
          </a:p>
          <a:p>
            <a:pPr indent="0" lvl="0" marL="0" rtl="0" algn="ctr">
              <a:lnSpc>
                <a:spcPct val="95000"/>
              </a:lnSpc>
              <a:spcBef>
                <a:spcPts val="1000"/>
              </a:spcBef>
              <a:spcAft>
                <a:spcPts val="0"/>
              </a:spcAft>
              <a:buSzPts val="1018"/>
              <a:buNone/>
            </a:pPr>
            <a:r>
              <a:t/>
            </a:r>
            <a:endParaRPr sz="1865">
              <a:solidFill>
                <a:schemeClr val="dk1"/>
              </a:solidFill>
            </a:endParaRPr>
          </a:p>
          <a:p>
            <a:pPr indent="0" lvl="0" marL="0" rtl="0" algn="ctr">
              <a:lnSpc>
                <a:spcPct val="95000"/>
              </a:lnSpc>
              <a:spcBef>
                <a:spcPts val="0"/>
              </a:spcBef>
              <a:spcAft>
                <a:spcPts val="0"/>
              </a:spcAft>
              <a:buSzPts val="1018"/>
              <a:buNone/>
            </a:pPr>
            <a:r>
              <a:t/>
            </a:r>
            <a:endParaRPr sz="1665">
              <a:solidFill>
                <a:schemeClr val="dk1"/>
              </a:solidFill>
            </a:endParaRPr>
          </a:p>
        </p:txBody>
      </p:sp>
      <p:pic>
        <p:nvPicPr>
          <p:cNvPr id="184" name="Google Shape;184;g2721fda10bb_0_6"/>
          <p:cNvPicPr preferRelativeResize="0"/>
          <p:nvPr/>
        </p:nvPicPr>
        <p:blipFill rotWithShape="1">
          <a:blip r:embed="rId3">
            <a:alphaModFix/>
          </a:blip>
          <a:srcRect b="0" l="0" r="0" t="0"/>
          <a:stretch/>
        </p:blipFill>
        <p:spPr>
          <a:xfrm>
            <a:off x="5618100" y="1017725"/>
            <a:ext cx="3048000" cy="3810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3" name="Shape 483"/>
        <p:cNvGrpSpPr/>
        <p:nvPr/>
      </p:nvGrpSpPr>
      <p:grpSpPr>
        <a:xfrm>
          <a:off x="0" y="0"/>
          <a:ext cx="0" cy="0"/>
          <a:chOff x="0" y="0"/>
          <a:chExt cx="0" cy="0"/>
        </a:xfrm>
      </p:grpSpPr>
      <p:sp>
        <p:nvSpPr>
          <p:cNvPr id="484" name="Google Shape;484;g2df69edcda1_2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485" name="Google Shape;485;g2df69edcda1_2_0"/>
          <p:cNvSpPr txBox="1"/>
          <p:nvPr>
            <p:ph idx="1" type="body"/>
          </p:nvPr>
        </p:nvSpPr>
        <p:spPr>
          <a:xfrm>
            <a:off x="0" y="1645900"/>
            <a:ext cx="8520600" cy="2962800"/>
          </a:xfrm>
          <a:prstGeom prst="rect">
            <a:avLst/>
          </a:prstGeom>
          <a:noFill/>
          <a:ln>
            <a:noFill/>
          </a:ln>
        </p:spPr>
        <p:txBody>
          <a:bodyPr anchorCtr="0" anchor="t" bIns="91425" lIns="91425" spcFirstLastPara="1" rIns="91425" wrap="square" tIns="91425">
            <a:normAutofit fontScale="77500" lnSpcReduction="20000"/>
          </a:bodyPr>
          <a:lstStyle/>
          <a:p>
            <a:pPr indent="0" lvl="0" marL="457200" rtl="0" algn="l">
              <a:lnSpc>
                <a:spcPct val="115000"/>
              </a:lnSpc>
              <a:spcBef>
                <a:spcPts val="0"/>
              </a:spcBef>
              <a:spcAft>
                <a:spcPts val="0"/>
              </a:spcAft>
              <a:buSzPct val="96774"/>
              <a:buNone/>
            </a:pPr>
            <a:r>
              <a:t/>
            </a:r>
            <a:endParaRPr b="1" sz="2400">
              <a:solidFill>
                <a:srgbClr val="FFFFFF"/>
              </a:solidFill>
              <a:latin typeface="Comic Sans MS"/>
              <a:ea typeface="Comic Sans MS"/>
              <a:cs typeface="Comic Sans MS"/>
              <a:sym typeface="Comic Sans MS"/>
            </a:endParaRPr>
          </a:p>
          <a:p>
            <a:pPr indent="0" lvl="0" marL="457200" rtl="0" algn="l">
              <a:lnSpc>
                <a:spcPct val="115000"/>
              </a:lnSpc>
              <a:spcBef>
                <a:spcPts val="0"/>
              </a:spcBef>
              <a:spcAft>
                <a:spcPts val="0"/>
              </a:spcAft>
              <a:buSzPct val="96774"/>
              <a:buNone/>
            </a:pPr>
            <a:r>
              <a:rPr b="1" lang="en" sz="2400">
                <a:solidFill>
                  <a:srgbClr val="FFFFFF"/>
                </a:solidFill>
                <a:latin typeface="Comic Sans MS"/>
                <a:ea typeface="Comic Sans MS"/>
                <a:cs typeface="Comic Sans MS"/>
                <a:sym typeface="Comic Sans MS"/>
              </a:rPr>
              <a:t>Yo disfruto…</a:t>
            </a:r>
            <a:endParaRPr b="1" sz="2400">
              <a:solidFill>
                <a:srgbClr val="FFFFFF"/>
              </a:solidFill>
              <a:latin typeface="Comic Sans MS"/>
              <a:ea typeface="Comic Sans MS"/>
              <a:cs typeface="Comic Sans MS"/>
              <a:sym typeface="Comic Sans MS"/>
            </a:endParaRPr>
          </a:p>
          <a:p>
            <a:pPr indent="-346710" lvl="0" marL="457200" rtl="0" algn="l">
              <a:lnSpc>
                <a:spcPct val="115000"/>
              </a:lnSpc>
              <a:spcBef>
                <a:spcPts val="0"/>
              </a:spcBef>
              <a:spcAft>
                <a:spcPts val="0"/>
              </a:spcAft>
              <a:buClr>
                <a:srgbClr val="FFFFFF"/>
              </a:buClr>
              <a:buSzPct val="100000"/>
              <a:buFont typeface="Comic Sans MS"/>
              <a:buChar char="●"/>
            </a:pPr>
            <a:r>
              <a:rPr b="1" lang="en" sz="2400">
                <a:solidFill>
                  <a:srgbClr val="FFFFFF"/>
                </a:solidFill>
                <a:latin typeface="Comic Sans MS"/>
                <a:ea typeface="Comic Sans MS"/>
                <a:cs typeface="Comic Sans MS"/>
                <a:sym typeface="Comic Sans MS"/>
              </a:rPr>
              <a:t>Corriendo</a:t>
            </a:r>
            <a:endParaRPr b="1" sz="2400">
              <a:solidFill>
                <a:srgbClr val="FFFFFF"/>
              </a:solidFill>
              <a:latin typeface="Comic Sans MS"/>
              <a:ea typeface="Comic Sans MS"/>
              <a:cs typeface="Comic Sans MS"/>
              <a:sym typeface="Comic Sans MS"/>
            </a:endParaRPr>
          </a:p>
          <a:p>
            <a:pPr indent="-346710" lvl="0" marL="457200" rtl="0" algn="l">
              <a:lnSpc>
                <a:spcPct val="115000"/>
              </a:lnSpc>
              <a:spcBef>
                <a:spcPts val="0"/>
              </a:spcBef>
              <a:spcAft>
                <a:spcPts val="0"/>
              </a:spcAft>
              <a:buClr>
                <a:srgbClr val="FFFFFF"/>
              </a:buClr>
              <a:buSzPct val="100000"/>
              <a:buFont typeface="Comic Sans MS"/>
              <a:buChar char="●"/>
            </a:pPr>
            <a:r>
              <a:rPr b="1" lang="en" sz="2400">
                <a:solidFill>
                  <a:srgbClr val="FFFFFF"/>
                </a:solidFill>
                <a:latin typeface="Comic Sans MS"/>
                <a:ea typeface="Comic Sans MS"/>
                <a:cs typeface="Comic Sans MS"/>
                <a:sym typeface="Comic Sans MS"/>
              </a:rPr>
              <a:t>Leyendo</a:t>
            </a:r>
            <a:endParaRPr b="1" sz="2400">
              <a:solidFill>
                <a:srgbClr val="FFFFFF"/>
              </a:solidFill>
              <a:latin typeface="Comic Sans MS"/>
              <a:ea typeface="Comic Sans MS"/>
              <a:cs typeface="Comic Sans MS"/>
              <a:sym typeface="Comic Sans MS"/>
            </a:endParaRPr>
          </a:p>
          <a:p>
            <a:pPr indent="-346710" lvl="0" marL="457200" rtl="0" algn="l">
              <a:lnSpc>
                <a:spcPct val="115000"/>
              </a:lnSpc>
              <a:spcBef>
                <a:spcPts val="0"/>
              </a:spcBef>
              <a:spcAft>
                <a:spcPts val="0"/>
              </a:spcAft>
              <a:buClr>
                <a:srgbClr val="FFFFFF"/>
              </a:buClr>
              <a:buSzPct val="100000"/>
              <a:buFont typeface="Comic Sans MS"/>
              <a:buChar char="●"/>
            </a:pPr>
            <a:r>
              <a:rPr b="1" lang="en" sz="2400">
                <a:solidFill>
                  <a:srgbClr val="FFFFFF"/>
                </a:solidFill>
                <a:latin typeface="Comic Sans MS"/>
                <a:ea typeface="Comic Sans MS"/>
                <a:cs typeface="Comic Sans MS"/>
                <a:sym typeface="Comic Sans MS"/>
              </a:rPr>
              <a:t>Escalando</a:t>
            </a:r>
            <a:endParaRPr b="1" sz="2400">
              <a:solidFill>
                <a:srgbClr val="FFFFFF"/>
              </a:solidFill>
              <a:latin typeface="Comic Sans MS"/>
              <a:ea typeface="Comic Sans MS"/>
              <a:cs typeface="Comic Sans MS"/>
              <a:sym typeface="Comic Sans MS"/>
            </a:endParaRPr>
          </a:p>
          <a:p>
            <a:pPr indent="-346710" lvl="0" marL="457200" rtl="0" algn="l">
              <a:lnSpc>
                <a:spcPct val="115000"/>
              </a:lnSpc>
              <a:spcBef>
                <a:spcPts val="0"/>
              </a:spcBef>
              <a:spcAft>
                <a:spcPts val="0"/>
              </a:spcAft>
              <a:buClr>
                <a:srgbClr val="FFFFFF"/>
              </a:buClr>
              <a:buSzPct val="100000"/>
              <a:buFont typeface="Comic Sans MS"/>
              <a:buChar char="●"/>
            </a:pPr>
            <a:r>
              <a:rPr b="1" lang="en" sz="2400">
                <a:solidFill>
                  <a:srgbClr val="FFFFFF"/>
                </a:solidFill>
                <a:latin typeface="Comic Sans MS"/>
                <a:ea typeface="Comic Sans MS"/>
                <a:cs typeface="Comic Sans MS"/>
                <a:sym typeface="Comic Sans MS"/>
              </a:rPr>
              <a:t>Esquiando</a:t>
            </a:r>
            <a:endParaRPr b="1" sz="2400">
              <a:solidFill>
                <a:srgbClr val="FFFFFF"/>
              </a:solidFill>
              <a:latin typeface="Comic Sans MS"/>
              <a:ea typeface="Comic Sans MS"/>
              <a:cs typeface="Comic Sans MS"/>
              <a:sym typeface="Comic Sans MS"/>
            </a:endParaRPr>
          </a:p>
          <a:p>
            <a:pPr indent="-346710" lvl="0" marL="457200" rtl="0" algn="l">
              <a:lnSpc>
                <a:spcPct val="115000"/>
              </a:lnSpc>
              <a:spcBef>
                <a:spcPts val="0"/>
              </a:spcBef>
              <a:spcAft>
                <a:spcPts val="0"/>
              </a:spcAft>
              <a:buClr>
                <a:srgbClr val="FFFFFF"/>
              </a:buClr>
              <a:buSzPct val="100000"/>
              <a:buFont typeface="Comic Sans MS"/>
              <a:buChar char="●"/>
            </a:pPr>
            <a:r>
              <a:rPr b="1" lang="en" sz="2400">
                <a:solidFill>
                  <a:srgbClr val="FFFFFF"/>
                </a:solidFill>
                <a:latin typeface="Comic Sans MS"/>
                <a:ea typeface="Comic Sans MS"/>
                <a:cs typeface="Comic Sans MS"/>
                <a:sym typeface="Comic Sans MS"/>
              </a:rPr>
              <a:t>Senderismo</a:t>
            </a:r>
            <a:endParaRPr b="1" sz="2400">
              <a:solidFill>
                <a:srgbClr val="FFFFFF"/>
              </a:solidFill>
              <a:latin typeface="Comic Sans MS"/>
              <a:ea typeface="Comic Sans MS"/>
              <a:cs typeface="Comic Sans MS"/>
              <a:sym typeface="Comic Sans MS"/>
            </a:endParaRPr>
          </a:p>
          <a:p>
            <a:pPr indent="-346710" lvl="0" marL="457200" rtl="0" algn="l">
              <a:lnSpc>
                <a:spcPct val="115000"/>
              </a:lnSpc>
              <a:spcBef>
                <a:spcPts val="0"/>
              </a:spcBef>
              <a:spcAft>
                <a:spcPts val="0"/>
              </a:spcAft>
              <a:buClr>
                <a:srgbClr val="FFFFFF"/>
              </a:buClr>
              <a:buSzPct val="100000"/>
              <a:buFont typeface="Comic Sans MS"/>
              <a:buChar char="●"/>
            </a:pPr>
            <a:r>
              <a:rPr b="1" lang="en" sz="2400">
                <a:solidFill>
                  <a:srgbClr val="FFFFFF"/>
                </a:solidFill>
                <a:latin typeface="Comic Sans MS"/>
                <a:ea typeface="Comic Sans MS"/>
                <a:cs typeface="Comic Sans MS"/>
                <a:sym typeface="Comic Sans MS"/>
              </a:rPr>
              <a:t>Famillia</a:t>
            </a:r>
            <a:endParaRPr b="1" sz="2400">
              <a:solidFill>
                <a:srgbClr val="FFFFFF"/>
              </a:solidFill>
              <a:latin typeface="Comic Sans MS"/>
              <a:ea typeface="Comic Sans MS"/>
              <a:cs typeface="Comic Sans MS"/>
              <a:sym typeface="Comic Sans MS"/>
            </a:endParaRPr>
          </a:p>
          <a:p>
            <a:pPr indent="0" lvl="0" marL="457200" rtl="0" algn="l">
              <a:lnSpc>
                <a:spcPct val="115000"/>
              </a:lnSpc>
              <a:spcBef>
                <a:spcPts val="0"/>
              </a:spcBef>
              <a:spcAft>
                <a:spcPts val="0"/>
              </a:spcAft>
              <a:buSzPct val="96774"/>
              <a:buNone/>
            </a:pPr>
            <a:r>
              <a:t/>
            </a:r>
            <a:endParaRPr b="1" sz="2400">
              <a:solidFill>
                <a:srgbClr val="FFFFFF"/>
              </a:solidFill>
              <a:latin typeface="Comic Sans MS"/>
              <a:ea typeface="Comic Sans MS"/>
              <a:cs typeface="Comic Sans MS"/>
              <a:sym typeface="Comic Sans MS"/>
            </a:endParaRPr>
          </a:p>
          <a:p>
            <a:pPr indent="0" lvl="0" marL="457200" rtl="0" algn="l">
              <a:lnSpc>
                <a:spcPct val="115000"/>
              </a:lnSpc>
              <a:spcBef>
                <a:spcPts val="0"/>
              </a:spcBef>
              <a:spcAft>
                <a:spcPts val="0"/>
              </a:spcAft>
              <a:buSzPct val="96774"/>
              <a:buNone/>
            </a:pPr>
            <a:r>
              <a:t/>
            </a:r>
            <a:endParaRPr b="1" sz="2400">
              <a:solidFill>
                <a:srgbClr val="FFFFFF"/>
              </a:solidFill>
              <a:latin typeface="Comic Sans MS"/>
              <a:ea typeface="Comic Sans MS"/>
              <a:cs typeface="Comic Sans MS"/>
              <a:sym typeface="Comic Sans MS"/>
            </a:endParaRPr>
          </a:p>
        </p:txBody>
      </p:sp>
      <p:pic>
        <p:nvPicPr>
          <p:cNvPr id="486" name="Google Shape;486;g2df69edcda1_2_0"/>
          <p:cNvPicPr preferRelativeResize="0"/>
          <p:nvPr/>
        </p:nvPicPr>
        <p:blipFill rotWithShape="1">
          <a:blip r:embed="rId3">
            <a:alphaModFix/>
          </a:blip>
          <a:srcRect b="0" l="0" r="0" t="0"/>
          <a:stretch/>
        </p:blipFill>
        <p:spPr>
          <a:xfrm>
            <a:off x="2165450" y="1796200"/>
            <a:ext cx="4373002" cy="3279725"/>
          </a:xfrm>
          <a:prstGeom prst="rect">
            <a:avLst/>
          </a:prstGeom>
          <a:noFill/>
          <a:ln>
            <a:noFill/>
          </a:ln>
        </p:spPr>
      </p:pic>
      <p:pic>
        <p:nvPicPr>
          <p:cNvPr id="487" name="Google Shape;487;g2df69edcda1_2_0"/>
          <p:cNvPicPr preferRelativeResize="0"/>
          <p:nvPr/>
        </p:nvPicPr>
        <p:blipFill rotWithShape="1">
          <a:blip r:embed="rId4">
            <a:alphaModFix/>
          </a:blip>
          <a:srcRect b="0" l="0" r="0" t="0"/>
          <a:stretch/>
        </p:blipFill>
        <p:spPr>
          <a:xfrm>
            <a:off x="6246252" y="-12"/>
            <a:ext cx="2897747" cy="5143501"/>
          </a:xfrm>
          <a:prstGeom prst="rect">
            <a:avLst/>
          </a:prstGeom>
          <a:noFill/>
          <a:ln cap="flat" cmpd="sng" w="9525">
            <a:solidFill>
              <a:schemeClr val="dk2"/>
            </a:solidFill>
            <a:prstDash val="solid"/>
            <a:round/>
            <a:headEnd len="sm" w="sm" type="none"/>
            <a:tailEnd len="sm" w="sm" type="none"/>
          </a:ln>
        </p:spPr>
      </p:pic>
      <p:pic>
        <p:nvPicPr>
          <p:cNvPr id="488" name="Google Shape;488;g2df69edcda1_2_0"/>
          <p:cNvPicPr preferRelativeResize="0"/>
          <p:nvPr/>
        </p:nvPicPr>
        <p:blipFill rotWithShape="1">
          <a:blip r:embed="rId5">
            <a:alphaModFix/>
          </a:blip>
          <a:srcRect b="0" l="0" r="0" t="0"/>
          <a:stretch/>
        </p:blipFill>
        <p:spPr>
          <a:xfrm>
            <a:off x="7547376" y="2993550"/>
            <a:ext cx="1612500" cy="2149949"/>
          </a:xfrm>
          <a:prstGeom prst="rect">
            <a:avLst/>
          </a:prstGeom>
          <a:noFill/>
          <a:ln cap="flat" cmpd="sng" w="9525">
            <a:solidFill>
              <a:schemeClr val="dk2"/>
            </a:solidFill>
            <a:prstDash val="solid"/>
            <a:round/>
            <a:headEnd len="sm" w="sm" type="none"/>
            <a:tailEnd len="sm" w="sm" type="none"/>
          </a:ln>
        </p:spPr>
      </p:pic>
      <p:pic>
        <p:nvPicPr>
          <p:cNvPr id="489" name="Google Shape;489;g2df69edcda1_2_0"/>
          <p:cNvPicPr preferRelativeResize="0"/>
          <p:nvPr/>
        </p:nvPicPr>
        <p:blipFill rotWithShape="1">
          <a:blip r:embed="rId6">
            <a:alphaModFix/>
          </a:blip>
          <a:srcRect b="0" l="0" r="0" t="0"/>
          <a:stretch/>
        </p:blipFill>
        <p:spPr>
          <a:xfrm>
            <a:off x="0" y="0"/>
            <a:ext cx="2672475" cy="1984176"/>
          </a:xfrm>
          <a:prstGeom prst="rect">
            <a:avLst/>
          </a:prstGeom>
          <a:noFill/>
          <a:ln cap="flat" cmpd="sng" w="9525">
            <a:solidFill>
              <a:schemeClr val="dk2"/>
            </a:solidFill>
            <a:prstDash val="solid"/>
            <a:round/>
            <a:headEnd len="sm" w="sm" type="none"/>
            <a:tailEnd len="sm" w="sm" type="none"/>
          </a:ln>
        </p:spPr>
      </p:pic>
      <p:sp>
        <p:nvSpPr>
          <p:cNvPr id="490" name="Google Shape;490;g2df69edcda1_2_0"/>
          <p:cNvSpPr txBox="1"/>
          <p:nvPr/>
        </p:nvSpPr>
        <p:spPr>
          <a:xfrm>
            <a:off x="2457600" y="107425"/>
            <a:ext cx="3788700" cy="143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lang="en" sz="2800">
                <a:solidFill>
                  <a:schemeClr val="lt1"/>
                </a:solidFill>
              </a:rPr>
              <a:t>Sr</a:t>
            </a:r>
            <a:r>
              <a:rPr b="0" i="0" lang="en" sz="2800" u="none" cap="none" strike="noStrike">
                <a:solidFill>
                  <a:schemeClr val="lt1"/>
                </a:solidFill>
                <a:latin typeface="Arial"/>
                <a:ea typeface="Arial"/>
                <a:cs typeface="Arial"/>
                <a:sym typeface="Arial"/>
              </a:rPr>
              <a:t>. Holst</a:t>
            </a:r>
            <a:endParaRPr b="0" i="0" sz="2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lang="en" sz="2800">
                <a:solidFill>
                  <a:schemeClr val="lt1"/>
                </a:solidFill>
              </a:rPr>
              <a:t>Centro de Aprendizaje</a:t>
            </a:r>
            <a:endParaRPr b="0" i="0" sz="2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lang="en" sz="1700">
                <a:solidFill>
                  <a:schemeClr val="lt1"/>
                </a:solidFill>
              </a:rPr>
              <a:t>6to-8vo grado </a:t>
            </a:r>
            <a:endParaRPr sz="1700">
              <a:solidFill>
                <a:schemeClr val="lt1"/>
              </a:solidFill>
            </a:endParaRPr>
          </a:p>
          <a:p>
            <a:pPr indent="0" lvl="0" marL="0" marR="0" rtl="0" algn="ctr">
              <a:lnSpc>
                <a:spcPct val="100000"/>
              </a:lnSpc>
              <a:spcBef>
                <a:spcPts val="0"/>
              </a:spcBef>
              <a:spcAft>
                <a:spcPts val="0"/>
              </a:spcAft>
              <a:buClr>
                <a:srgbClr val="000000"/>
              </a:buClr>
              <a:buSzPts val="1700"/>
              <a:buFont typeface="Arial"/>
              <a:buNone/>
            </a:pPr>
            <a:r>
              <a:rPr lang="en" sz="1700">
                <a:solidFill>
                  <a:schemeClr val="lt1"/>
                </a:solidFill>
              </a:rPr>
              <a:t>(Administrador de casos del IEP)</a:t>
            </a:r>
            <a:endParaRPr sz="1700">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70aed68af9_0_15"/>
          <p:cNvSpPr txBox="1"/>
          <p:nvPr>
            <p:ph type="title"/>
          </p:nvPr>
        </p:nvSpPr>
        <p:spPr>
          <a:xfrm>
            <a:off x="311700" y="0"/>
            <a:ext cx="8520600" cy="678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¡Bienvenidos al Centro de Aprendizaje!</a:t>
            </a:r>
            <a:endParaRPr/>
          </a:p>
        </p:txBody>
      </p:sp>
      <p:sp>
        <p:nvSpPr>
          <p:cNvPr id="496" name="Google Shape;496;g270aed68af9_0_15"/>
          <p:cNvSpPr txBox="1"/>
          <p:nvPr>
            <p:ph idx="1" type="body"/>
          </p:nvPr>
        </p:nvSpPr>
        <p:spPr>
          <a:xfrm>
            <a:off x="311700" y="582075"/>
            <a:ext cx="8520600" cy="50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600"/>
              <a:t>Profesor</a:t>
            </a:r>
            <a:r>
              <a:rPr lang="en" sz="1600"/>
              <a:t>:  Sr. Holst</a:t>
            </a:r>
            <a:endParaRPr sz="1600"/>
          </a:p>
          <a:p>
            <a:pPr indent="0" lvl="0" marL="0" rtl="0" algn="l">
              <a:lnSpc>
                <a:spcPct val="115000"/>
              </a:lnSpc>
              <a:spcBef>
                <a:spcPts val="0"/>
              </a:spcBef>
              <a:spcAft>
                <a:spcPts val="0"/>
              </a:spcAft>
              <a:buSzPts val="1800"/>
              <a:buNone/>
            </a:pPr>
            <a:r>
              <a:t/>
            </a:r>
            <a:endParaRPr sz="1000"/>
          </a:p>
          <a:p>
            <a:pPr indent="0" lvl="0" marL="0" rtl="0" algn="l">
              <a:lnSpc>
                <a:spcPct val="115000"/>
              </a:lnSpc>
              <a:spcBef>
                <a:spcPts val="0"/>
              </a:spcBef>
              <a:spcAft>
                <a:spcPts val="0"/>
              </a:spcAft>
              <a:buSzPts val="1800"/>
              <a:buNone/>
            </a:pPr>
            <a:r>
              <a:rPr b="1" lang="en" sz="1600"/>
              <a:t>Estudiantes</a:t>
            </a:r>
            <a:r>
              <a:rPr lang="en" sz="1600"/>
              <a:t>:  Individuos con IEP que requieren un plan de estudios de reemplazo fuera del nivel de grado</a:t>
            </a:r>
            <a:endParaRPr sz="1600"/>
          </a:p>
          <a:p>
            <a:pPr indent="0" lvl="0" marL="0" rtl="0" algn="l">
              <a:lnSpc>
                <a:spcPct val="115000"/>
              </a:lnSpc>
              <a:spcBef>
                <a:spcPts val="0"/>
              </a:spcBef>
              <a:spcAft>
                <a:spcPts val="0"/>
              </a:spcAft>
              <a:buSzPts val="1800"/>
              <a:buNone/>
            </a:pPr>
            <a:r>
              <a:rPr lang="en" sz="1600"/>
              <a:t>Instrucciones en:</a:t>
            </a:r>
            <a:endParaRPr sz="1600"/>
          </a:p>
          <a:p>
            <a:pPr indent="-330200" lvl="0" marL="457200" rtl="0" algn="l">
              <a:lnSpc>
                <a:spcPct val="115000"/>
              </a:lnSpc>
              <a:spcBef>
                <a:spcPts val="0"/>
              </a:spcBef>
              <a:spcAft>
                <a:spcPts val="0"/>
              </a:spcAft>
              <a:buSzPts val="1600"/>
              <a:buChar char="➔"/>
            </a:pPr>
            <a:r>
              <a:rPr lang="en" sz="1600"/>
              <a:t>Lectura</a:t>
            </a:r>
            <a:endParaRPr sz="1600"/>
          </a:p>
          <a:p>
            <a:pPr indent="-330200" lvl="0" marL="457200" rtl="0" algn="l">
              <a:lnSpc>
                <a:spcPct val="115000"/>
              </a:lnSpc>
              <a:spcBef>
                <a:spcPts val="0"/>
              </a:spcBef>
              <a:spcAft>
                <a:spcPts val="0"/>
              </a:spcAft>
              <a:buSzPts val="1600"/>
              <a:buChar char="➔"/>
            </a:pPr>
            <a:r>
              <a:rPr lang="en" sz="1600"/>
              <a:t>Escritura</a:t>
            </a:r>
            <a:endParaRPr sz="1600"/>
          </a:p>
          <a:p>
            <a:pPr indent="-330200" lvl="0" marL="457200" rtl="0" algn="l">
              <a:lnSpc>
                <a:spcPct val="115000"/>
              </a:lnSpc>
              <a:spcBef>
                <a:spcPts val="0"/>
              </a:spcBef>
              <a:spcAft>
                <a:spcPts val="0"/>
              </a:spcAft>
              <a:buSzPts val="1600"/>
              <a:buChar char="➔"/>
            </a:pPr>
            <a:r>
              <a:rPr lang="en" sz="1600"/>
              <a:t>Matemáticas</a:t>
            </a:r>
            <a:endParaRPr sz="1600"/>
          </a:p>
          <a:p>
            <a:pPr indent="0" lvl="0" marL="0" rtl="0" algn="l">
              <a:lnSpc>
                <a:spcPct val="115000"/>
              </a:lnSpc>
              <a:spcBef>
                <a:spcPts val="0"/>
              </a:spcBef>
              <a:spcAft>
                <a:spcPts val="0"/>
              </a:spcAft>
              <a:buSzPts val="1800"/>
              <a:buNone/>
            </a:pPr>
            <a:r>
              <a:t/>
            </a:r>
            <a:endParaRPr sz="1000"/>
          </a:p>
          <a:p>
            <a:pPr indent="0" lvl="0" marL="0" rtl="0" algn="l">
              <a:lnSpc>
                <a:spcPct val="115000"/>
              </a:lnSpc>
              <a:spcBef>
                <a:spcPts val="0"/>
              </a:spcBef>
              <a:spcAft>
                <a:spcPts val="0"/>
              </a:spcAft>
              <a:buSzPts val="1800"/>
              <a:buNone/>
            </a:pPr>
            <a:r>
              <a:rPr b="1" lang="en" sz="1600"/>
              <a:t>Also</a:t>
            </a:r>
            <a:r>
              <a:rPr lang="en" sz="1600"/>
              <a:t>:  </a:t>
            </a:r>
            <a:r>
              <a:rPr lang="en" sz="1600"/>
              <a:t>Además: Apoyar a los estudiantes con IEP en el plan de estudios de educación general:</a:t>
            </a:r>
            <a:endParaRPr sz="1600"/>
          </a:p>
          <a:p>
            <a:pPr indent="-330200" lvl="0" marL="457200" rtl="0" algn="l">
              <a:lnSpc>
                <a:spcPct val="115000"/>
              </a:lnSpc>
              <a:spcBef>
                <a:spcPts val="0"/>
              </a:spcBef>
              <a:spcAft>
                <a:spcPts val="0"/>
              </a:spcAft>
              <a:buSzPts val="1600"/>
              <a:buChar char="➔"/>
            </a:pPr>
            <a:r>
              <a:rPr lang="en" sz="1600"/>
              <a:t>Clase de apoyo académico</a:t>
            </a:r>
            <a:endParaRPr sz="1600"/>
          </a:p>
          <a:p>
            <a:pPr indent="0" lvl="0" marL="0" rtl="0" algn="l">
              <a:lnSpc>
                <a:spcPct val="115000"/>
              </a:lnSpc>
              <a:spcBef>
                <a:spcPts val="0"/>
              </a:spcBef>
              <a:spcAft>
                <a:spcPts val="0"/>
              </a:spcAft>
              <a:buSzPts val="1800"/>
              <a:buNone/>
            </a:pPr>
            <a:r>
              <a:t/>
            </a:r>
            <a:endParaRPr sz="1000"/>
          </a:p>
          <a:p>
            <a:pPr indent="0" lvl="0" marL="0" rtl="0" algn="l">
              <a:lnSpc>
                <a:spcPct val="115000"/>
              </a:lnSpc>
              <a:spcBef>
                <a:spcPts val="0"/>
              </a:spcBef>
              <a:spcAft>
                <a:spcPts val="0"/>
              </a:spcAft>
              <a:buSzPts val="1800"/>
              <a:buNone/>
            </a:pPr>
            <a:r>
              <a:rPr b="1" lang="en" sz="1600"/>
              <a:t>Quién más </a:t>
            </a:r>
            <a:r>
              <a:rPr lang="en" sz="1600"/>
              <a:t>:  </a:t>
            </a:r>
            <a:r>
              <a:rPr lang="en" sz="1600"/>
              <a:t>Estudiantes con IEP que necesitan:</a:t>
            </a:r>
            <a:endParaRPr sz="1600"/>
          </a:p>
          <a:p>
            <a:pPr indent="-330200" lvl="0" marL="457200" rtl="0" algn="l">
              <a:lnSpc>
                <a:spcPct val="115000"/>
              </a:lnSpc>
              <a:spcBef>
                <a:spcPts val="0"/>
              </a:spcBef>
              <a:spcAft>
                <a:spcPts val="0"/>
              </a:spcAft>
              <a:buSzPts val="1600"/>
              <a:buChar char="➔"/>
            </a:pPr>
            <a:r>
              <a:rPr lang="en" sz="1600"/>
              <a:t>un lugar para tomar un descanso</a:t>
            </a:r>
            <a:endParaRPr sz="1600"/>
          </a:p>
          <a:p>
            <a:pPr indent="-330200" lvl="0" marL="457200" rtl="0" algn="l">
              <a:lnSpc>
                <a:spcPct val="115000"/>
              </a:lnSpc>
              <a:spcBef>
                <a:spcPts val="0"/>
              </a:spcBef>
              <a:spcAft>
                <a:spcPts val="0"/>
              </a:spcAft>
              <a:buSzPts val="1600"/>
              <a:buChar char="➔"/>
            </a:pPr>
            <a:r>
              <a:rPr lang="en" sz="1600"/>
              <a:t>instrucción en habilidades sociales</a:t>
            </a:r>
            <a:endParaRPr sz="1600"/>
          </a:p>
          <a:p>
            <a:pPr indent="-330200" lvl="0" marL="457200" rtl="0" algn="l">
              <a:lnSpc>
                <a:spcPct val="115000"/>
              </a:lnSpc>
              <a:spcBef>
                <a:spcPts val="0"/>
              </a:spcBef>
              <a:spcAft>
                <a:spcPts val="0"/>
              </a:spcAft>
              <a:buSzPts val="1600"/>
              <a:buChar char="➔"/>
            </a:pPr>
            <a:r>
              <a:rPr lang="en" sz="1600"/>
              <a:t>instrucción de comportamiento social/emocional</a:t>
            </a:r>
            <a:endParaRPr sz="1600"/>
          </a:p>
          <a:p>
            <a:pPr indent="0" lvl="0" marL="0" rtl="0" algn="l">
              <a:lnSpc>
                <a:spcPct val="115000"/>
              </a:lnSpc>
              <a:spcBef>
                <a:spcPts val="0"/>
              </a:spcBef>
              <a:spcAft>
                <a:spcPts val="0"/>
              </a:spcAft>
              <a:buSzPts val="1800"/>
              <a:buNone/>
            </a:pPr>
            <a:r>
              <a:t/>
            </a:r>
            <a:endParaRPr sz="1600"/>
          </a:p>
        </p:txBody>
      </p:sp>
      <p:pic>
        <p:nvPicPr>
          <p:cNvPr id="497" name="Google Shape;497;g270aed68af9_0_15"/>
          <p:cNvPicPr preferRelativeResize="0"/>
          <p:nvPr/>
        </p:nvPicPr>
        <p:blipFill rotWithShape="1">
          <a:blip r:embed="rId3">
            <a:alphaModFix/>
          </a:blip>
          <a:srcRect b="0" l="0" r="0" t="0"/>
          <a:stretch/>
        </p:blipFill>
        <p:spPr>
          <a:xfrm>
            <a:off x="7398389" y="52500"/>
            <a:ext cx="1667936" cy="1108325"/>
          </a:xfrm>
          <a:prstGeom prst="rect">
            <a:avLst/>
          </a:prstGeom>
          <a:noFill/>
          <a:ln>
            <a:noFill/>
          </a:ln>
        </p:spPr>
      </p:pic>
      <p:pic>
        <p:nvPicPr>
          <p:cNvPr id="498" name="Google Shape;498;g270aed68af9_0_15"/>
          <p:cNvPicPr preferRelativeResize="0"/>
          <p:nvPr/>
        </p:nvPicPr>
        <p:blipFill rotWithShape="1">
          <a:blip r:embed="rId4">
            <a:alphaModFix/>
          </a:blip>
          <a:srcRect b="13119" l="0" r="0" t="0"/>
          <a:stretch/>
        </p:blipFill>
        <p:spPr>
          <a:xfrm>
            <a:off x="2042575" y="1894075"/>
            <a:ext cx="1527400" cy="1055525"/>
          </a:xfrm>
          <a:prstGeom prst="rect">
            <a:avLst/>
          </a:prstGeom>
          <a:noFill/>
          <a:ln>
            <a:noFill/>
          </a:ln>
        </p:spPr>
      </p:pic>
      <p:pic>
        <p:nvPicPr>
          <p:cNvPr id="499" name="Google Shape;499;g270aed68af9_0_15"/>
          <p:cNvPicPr preferRelativeResize="0"/>
          <p:nvPr/>
        </p:nvPicPr>
        <p:blipFill rotWithShape="1">
          <a:blip r:embed="rId5">
            <a:alphaModFix/>
          </a:blip>
          <a:srcRect b="0" l="0" r="0" t="0"/>
          <a:stretch/>
        </p:blipFill>
        <p:spPr>
          <a:xfrm>
            <a:off x="4027525" y="1894086"/>
            <a:ext cx="1088950" cy="1055525"/>
          </a:xfrm>
          <a:prstGeom prst="rect">
            <a:avLst/>
          </a:prstGeom>
          <a:noFill/>
          <a:ln>
            <a:noFill/>
          </a:ln>
        </p:spPr>
      </p:pic>
      <p:pic>
        <p:nvPicPr>
          <p:cNvPr id="500" name="Google Shape;500;g270aed68af9_0_15"/>
          <p:cNvPicPr preferRelativeResize="0"/>
          <p:nvPr/>
        </p:nvPicPr>
        <p:blipFill rotWithShape="1">
          <a:blip r:embed="rId6">
            <a:alphaModFix/>
          </a:blip>
          <a:srcRect b="0" l="0" r="0" t="0"/>
          <a:stretch/>
        </p:blipFill>
        <p:spPr>
          <a:xfrm>
            <a:off x="5757096" y="1944809"/>
            <a:ext cx="2104412" cy="1055525"/>
          </a:xfrm>
          <a:prstGeom prst="rect">
            <a:avLst/>
          </a:prstGeom>
          <a:noFill/>
          <a:ln>
            <a:noFill/>
          </a:ln>
        </p:spPr>
      </p:pic>
      <p:pic>
        <p:nvPicPr>
          <p:cNvPr id="501" name="Google Shape;501;g270aed68af9_0_15"/>
          <p:cNvPicPr preferRelativeResize="0"/>
          <p:nvPr/>
        </p:nvPicPr>
        <p:blipFill rotWithShape="1">
          <a:blip r:embed="rId7">
            <a:alphaModFix/>
          </a:blip>
          <a:srcRect b="0" l="0" r="0" t="0"/>
          <a:stretch/>
        </p:blipFill>
        <p:spPr>
          <a:xfrm>
            <a:off x="8170325" y="2407050"/>
            <a:ext cx="836100" cy="827775"/>
          </a:xfrm>
          <a:prstGeom prst="rect">
            <a:avLst/>
          </a:prstGeom>
          <a:noFill/>
          <a:ln>
            <a:noFill/>
          </a:ln>
        </p:spPr>
      </p:pic>
      <p:pic>
        <p:nvPicPr>
          <p:cNvPr id="502" name="Google Shape;502;g270aed68af9_0_15"/>
          <p:cNvPicPr preferRelativeResize="0"/>
          <p:nvPr/>
        </p:nvPicPr>
        <p:blipFill rotWithShape="1">
          <a:blip r:embed="rId8">
            <a:alphaModFix/>
          </a:blip>
          <a:srcRect b="0" l="0" r="0" t="0"/>
          <a:stretch/>
        </p:blipFill>
        <p:spPr>
          <a:xfrm>
            <a:off x="5222298" y="3941650"/>
            <a:ext cx="1289500" cy="1108325"/>
          </a:xfrm>
          <a:prstGeom prst="rect">
            <a:avLst/>
          </a:prstGeom>
          <a:noFill/>
          <a:ln>
            <a:noFill/>
          </a:ln>
        </p:spPr>
      </p:pic>
      <p:pic>
        <p:nvPicPr>
          <p:cNvPr id="503" name="Google Shape;503;g270aed68af9_0_15"/>
          <p:cNvPicPr preferRelativeResize="0"/>
          <p:nvPr/>
        </p:nvPicPr>
        <p:blipFill rotWithShape="1">
          <a:blip r:embed="rId9">
            <a:alphaModFix/>
          </a:blip>
          <a:srcRect b="18592" l="0" r="0" t="14455"/>
          <a:stretch/>
        </p:blipFill>
        <p:spPr>
          <a:xfrm>
            <a:off x="6677025" y="3812750"/>
            <a:ext cx="2466975" cy="1237225"/>
          </a:xfrm>
          <a:prstGeom prst="rect">
            <a:avLst/>
          </a:prstGeom>
          <a:noFill/>
          <a:ln>
            <a:noFill/>
          </a:ln>
        </p:spPr>
      </p:pic>
      <p:pic>
        <p:nvPicPr>
          <p:cNvPr id="504" name="Google Shape;504;g270aed68af9_0_15"/>
          <p:cNvPicPr preferRelativeResize="0"/>
          <p:nvPr/>
        </p:nvPicPr>
        <p:blipFill rotWithShape="1">
          <a:blip r:embed="rId10">
            <a:alphaModFix/>
          </a:blip>
          <a:srcRect b="0" l="0" r="0" t="0"/>
          <a:stretch/>
        </p:blipFill>
        <p:spPr>
          <a:xfrm>
            <a:off x="2762250" y="465675"/>
            <a:ext cx="1196300" cy="67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de10acd76a_0_0"/>
          <p:cNvSpPr txBox="1"/>
          <p:nvPr>
            <p:ph type="title"/>
          </p:nvPr>
        </p:nvSpPr>
        <p:spPr>
          <a:xfrm>
            <a:off x="275625" y="0"/>
            <a:ext cx="6768600" cy="7098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sz="2420"/>
              <a:t>Banda CMS en Sala de Música-Sr. Chapman</a:t>
            </a:r>
            <a:endParaRPr b="1" sz="2420"/>
          </a:p>
        </p:txBody>
      </p:sp>
      <p:sp>
        <p:nvSpPr>
          <p:cNvPr id="510" name="Google Shape;510;g2de10acd76a_0_0"/>
          <p:cNvSpPr txBox="1"/>
          <p:nvPr>
            <p:ph idx="1" type="body"/>
          </p:nvPr>
        </p:nvSpPr>
        <p:spPr>
          <a:xfrm>
            <a:off x="275625" y="455075"/>
            <a:ext cx="7217400" cy="486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100">
                <a:solidFill>
                  <a:srgbClr val="000000"/>
                </a:solidFill>
              </a:rPr>
              <a:t>Banda principiante</a:t>
            </a:r>
            <a:endParaRPr sz="2100">
              <a:solidFill>
                <a:srgbClr val="000000"/>
              </a:solidFill>
            </a:endParaRPr>
          </a:p>
          <a:p>
            <a:pPr indent="-361950" lvl="0" marL="457200" rtl="0" algn="l">
              <a:lnSpc>
                <a:spcPct val="115000"/>
              </a:lnSpc>
              <a:spcBef>
                <a:spcPts val="0"/>
              </a:spcBef>
              <a:spcAft>
                <a:spcPts val="0"/>
              </a:spcAft>
              <a:buClr>
                <a:srgbClr val="000000"/>
              </a:buClr>
              <a:buSzPts val="2100"/>
              <a:buChar char="●"/>
            </a:pPr>
            <a:r>
              <a:rPr lang="en" sz="2100">
                <a:solidFill>
                  <a:srgbClr val="000000"/>
                </a:solidFill>
              </a:rPr>
              <a:t>Generalmente, sexto grado, pero ocasionalmente los principiantes mayores pueden hacer que el horario funcione. </a:t>
            </a:r>
            <a:endParaRPr sz="2100">
              <a:solidFill>
                <a:srgbClr val="000000"/>
              </a:solidFill>
            </a:endParaRPr>
          </a:p>
          <a:p>
            <a:pPr indent="-361950" lvl="0" marL="457200" rtl="0" algn="l">
              <a:lnSpc>
                <a:spcPct val="115000"/>
              </a:lnSpc>
              <a:spcBef>
                <a:spcPts val="0"/>
              </a:spcBef>
              <a:spcAft>
                <a:spcPts val="0"/>
              </a:spcAft>
              <a:buClr>
                <a:srgbClr val="000000"/>
              </a:buClr>
              <a:buSzPts val="2100"/>
              <a:buChar char="●"/>
            </a:pPr>
            <a:r>
              <a:rPr lang="en" sz="2100">
                <a:solidFill>
                  <a:srgbClr val="000000"/>
                </a:solidFill>
              </a:rPr>
              <a:t>Durante el día escolar </a:t>
            </a:r>
            <a:endParaRPr sz="2100">
              <a:solidFill>
                <a:srgbClr val="000000"/>
              </a:solidFill>
            </a:endParaRPr>
          </a:p>
          <a:p>
            <a:pPr indent="-361950" lvl="0" marL="457200" rtl="0" algn="l">
              <a:lnSpc>
                <a:spcPct val="115000"/>
              </a:lnSpc>
              <a:spcBef>
                <a:spcPts val="0"/>
              </a:spcBef>
              <a:spcAft>
                <a:spcPts val="0"/>
              </a:spcAft>
              <a:buClr>
                <a:srgbClr val="000000"/>
              </a:buClr>
              <a:buSzPts val="2100"/>
              <a:buChar char="●"/>
            </a:pPr>
            <a:r>
              <a:rPr lang="en" sz="2100">
                <a:solidFill>
                  <a:srgbClr val="000000"/>
                </a:solidFill>
              </a:rPr>
              <a:t>Sin requisitos previos</a:t>
            </a:r>
            <a:endParaRPr sz="2100">
              <a:solidFill>
                <a:srgbClr val="000000"/>
              </a:solidFill>
            </a:endParaRPr>
          </a:p>
          <a:p>
            <a:pPr indent="-361950" lvl="0" marL="457200" rtl="0" algn="l">
              <a:lnSpc>
                <a:spcPct val="115000"/>
              </a:lnSpc>
              <a:spcBef>
                <a:spcPts val="0"/>
              </a:spcBef>
              <a:spcAft>
                <a:spcPts val="0"/>
              </a:spcAft>
              <a:buClr>
                <a:srgbClr val="000000"/>
              </a:buClr>
              <a:buSzPts val="2100"/>
              <a:buChar char="●"/>
            </a:pPr>
            <a:r>
              <a:rPr lang="en" sz="2100">
                <a:solidFill>
                  <a:srgbClr val="000000"/>
                </a:solidFill>
              </a:rPr>
              <a:t>Actúe en el Concierto de Invierno y el Concierto de Primavera.</a:t>
            </a:r>
            <a:endParaRPr sz="2100">
              <a:solidFill>
                <a:srgbClr val="000000"/>
              </a:solidFill>
            </a:endParaRPr>
          </a:p>
          <a:p>
            <a:pPr indent="-361950" lvl="0" marL="457200" rtl="0" algn="l">
              <a:lnSpc>
                <a:spcPct val="115000"/>
              </a:lnSpc>
              <a:spcBef>
                <a:spcPts val="0"/>
              </a:spcBef>
              <a:spcAft>
                <a:spcPts val="0"/>
              </a:spcAft>
              <a:buClr>
                <a:srgbClr val="000000"/>
              </a:buClr>
              <a:buSzPts val="2100"/>
              <a:buChar char="●"/>
            </a:pPr>
            <a:r>
              <a:rPr lang="en" sz="2100">
                <a:solidFill>
                  <a:srgbClr val="000000"/>
                </a:solidFill>
              </a:rPr>
              <a:t>Los instrumentos se pueden alquilar en la escuela o en la tienda de música local.</a:t>
            </a:r>
            <a:endParaRPr sz="2100">
              <a:solidFill>
                <a:srgbClr val="000000"/>
              </a:solidFill>
            </a:endParaRPr>
          </a:p>
          <a:p>
            <a:pPr indent="-361950" lvl="0" marL="457200" rtl="0" algn="l">
              <a:lnSpc>
                <a:spcPct val="115000"/>
              </a:lnSpc>
              <a:spcBef>
                <a:spcPts val="0"/>
              </a:spcBef>
              <a:spcAft>
                <a:spcPts val="0"/>
              </a:spcAft>
              <a:buClr>
                <a:srgbClr val="000000"/>
              </a:buClr>
              <a:buSzPts val="2100"/>
              <a:buChar char="●"/>
            </a:pPr>
            <a:r>
              <a:rPr lang="en" sz="2100">
                <a:solidFill>
                  <a:srgbClr val="000000"/>
                </a:solidFill>
              </a:rPr>
              <a:t>Los estudiantes deberán adquirir el uniforme de concierto (pantalones negros y camiseta de la banda)</a:t>
            </a:r>
            <a:endParaRPr sz="2100">
              <a:solidFill>
                <a:srgbClr val="000000"/>
              </a:solidFill>
            </a:endParaRPr>
          </a:p>
          <a:p>
            <a:pPr indent="0" lvl="0" marL="457200" rtl="0" algn="l">
              <a:lnSpc>
                <a:spcPct val="115000"/>
              </a:lnSpc>
              <a:spcBef>
                <a:spcPts val="0"/>
              </a:spcBef>
              <a:spcAft>
                <a:spcPts val="0"/>
              </a:spcAft>
              <a:buNone/>
            </a:pPr>
            <a:r>
              <a:t/>
            </a:r>
            <a:endParaRPr sz="2300">
              <a:solidFill>
                <a:srgbClr val="000000"/>
              </a:solidFill>
            </a:endParaRPr>
          </a:p>
        </p:txBody>
      </p:sp>
      <p:pic>
        <p:nvPicPr>
          <p:cNvPr id="511" name="Google Shape;511;g2de10acd76a_0_0"/>
          <p:cNvPicPr preferRelativeResize="0"/>
          <p:nvPr/>
        </p:nvPicPr>
        <p:blipFill rotWithShape="1">
          <a:blip r:embed="rId3">
            <a:alphaModFix/>
          </a:blip>
          <a:srcRect b="5882" l="10180" r="4843" t="0"/>
          <a:stretch/>
        </p:blipFill>
        <p:spPr>
          <a:xfrm>
            <a:off x="7153025" y="244499"/>
            <a:ext cx="1990976" cy="3003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de10acd76a_0_8"/>
          <p:cNvSpPr txBox="1"/>
          <p:nvPr>
            <p:ph type="title"/>
          </p:nvPr>
        </p:nvSpPr>
        <p:spPr>
          <a:xfrm>
            <a:off x="275625" y="76675"/>
            <a:ext cx="7122000" cy="700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Banda CMS en Sala de Música-Sr. Chapman</a:t>
            </a:r>
            <a:endParaRPr b="1"/>
          </a:p>
        </p:txBody>
      </p:sp>
      <p:sp>
        <p:nvSpPr>
          <p:cNvPr id="517" name="Google Shape;517;g2de10acd76a_0_8"/>
          <p:cNvSpPr txBox="1"/>
          <p:nvPr>
            <p:ph idx="1" type="body"/>
          </p:nvPr>
        </p:nvSpPr>
        <p:spPr>
          <a:xfrm>
            <a:off x="275625" y="539750"/>
            <a:ext cx="6421500" cy="460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300">
                <a:solidFill>
                  <a:srgbClr val="000000"/>
                </a:solidFill>
              </a:rPr>
              <a:t>Banda intermedia</a:t>
            </a:r>
            <a:endParaRPr sz="2300">
              <a:solidFill>
                <a:srgbClr val="000000"/>
              </a:solidFill>
            </a:endParaRPr>
          </a:p>
          <a:p>
            <a:pPr indent="-374650" lvl="0" marL="457200" rtl="0" algn="l">
              <a:lnSpc>
                <a:spcPct val="115000"/>
              </a:lnSpc>
              <a:spcBef>
                <a:spcPts val="0"/>
              </a:spcBef>
              <a:spcAft>
                <a:spcPts val="0"/>
              </a:spcAft>
              <a:buClr>
                <a:srgbClr val="000000"/>
              </a:buClr>
              <a:buSzPts val="2300"/>
              <a:buChar char="●"/>
            </a:pPr>
            <a:r>
              <a:rPr lang="en" sz="2300">
                <a:solidFill>
                  <a:srgbClr val="000000"/>
                </a:solidFill>
              </a:rPr>
              <a:t>7mo y 8vo grado</a:t>
            </a:r>
            <a:endParaRPr sz="2300">
              <a:solidFill>
                <a:srgbClr val="000000"/>
              </a:solidFill>
            </a:endParaRPr>
          </a:p>
          <a:p>
            <a:pPr indent="-374650" lvl="0" marL="457200" rtl="0" algn="l">
              <a:lnSpc>
                <a:spcPct val="115000"/>
              </a:lnSpc>
              <a:spcBef>
                <a:spcPts val="0"/>
              </a:spcBef>
              <a:spcAft>
                <a:spcPts val="0"/>
              </a:spcAft>
              <a:buClr>
                <a:srgbClr val="000000"/>
              </a:buClr>
              <a:buSzPts val="2300"/>
              <a:buChar char="●"/>
            </a:pPr>
            <a:r>
              <a:rPr lang="en" sz="2300">
                <a:solidFill>
                  <a:srgbClr val="000000"/>
                </a:solidFill>
              </a:rPr>
              <a:t>Durante el día escolar</a:t>
            </a:r>
            <a:endParaRPr sz="2300">
              <a:solidFill>
                <a:srgbClr val="000000"/>
              </a:solidFill>
            </a:endParaRPr>
          </a:p>
          <a:p>
            <a:pPr indent="-374650" lvl="0" marL="457200" rtl="0" algn="l">
              <a:lnSpc>
                <a:spcPct val="115000"/>
              </a:lnSpc>
              <a:spcBef>
                <a:spcPts val="0"/>
              </a:spcBef>
              <a:spcAft>
                <a:spcPts val="0"/>
              </a:spcAft>
              <a:buClr>
                <a:srgbClr val="000000"/>
              </a:buClr>
              <a:buSzPts val="2300"/>
              <a:buChar char="●"/>
            </a:pPr>
            <a:r>
              <a:rPr lang="en" sz="2300">
                <a:solidFill>
                  <a:srgbClr val="000000"/>
                </a:solidFill>
              </a:rPr>
              <a:t>Requisito previo: finalización exitosa de Banda principiante</a:t>
            </a:r>
            <a:endParaRPr sz="2300">
              <a:solidFill>
                <a:srgbClr val="000000"/>
              </a:solidFill>
            </a:endParaRPr>
          </a:p>
          <a:p>
            <a:pPr indent="-374650" lvl="0" marL="457200" rtl="0" algn="l">
              <a:lnSpc>
                <a:spcPct val="115000"/>
              </a:lnSpc>
              <a:spcBef>
                <a:spcPts val="0"/>
              </a:spcBef>
              <a:spcAft>
                <a:spcPts val="0"/>
              </a:spcAft>
              <a:buClr>
                <a:srgbClr val="000000"/>
              </a:buClr>
              <a:buSzPts val="2300"/>
              <a:buChar char="●"/>
            </a:pPr>
            <a:r>
              <a:rPr lang="en" sz="2300">
                <a:solidFill>
                  <a:srgbClr val="000000"/>
                </a:solidFill>
              </a:rPr>
              <a:t>Actúe en el concierto de otoño, el concierto de invierno, el concierto de primavera y posiblemente en Saucy Jazz. </a:t>
            </a:r>
            <a:endParaRPr sz="2300">
              <a:solidFill>
                <a:srgbClr val="000000"/>
              </a:solidFill>
            </a:endParaRPr>
          </a:p>
          <a:p>
            <a:pPr indent="-374650" lvl="0" marL="457200" rtl="0" algn="l">
              <a:lnSpc>
                <a:spcPct val="115000"/>
              </a:lnSpc>
              <a:spcBef>
                <a:spcPts val="0"/>
              </a:spcBef>
              <a:spcAft>
                <a:spcPts val="0"/>
              </a:spcAft>
              <a:buClr>
                <a:srgbClr val="000000"/>
              </a:buClr>
              <a:buSzPts val="2300"/>
              <a:buChar char="●"/>
            </a:pPr>
            <a:r>
              <a:rPr lang="en" sz="2300">
                <a:solidFill>
                  <a:srgbClr val="000000"/>
                </a:solidFill>
              </a:rPr>
              <a:t>Los estudiantes deberán comprar el uniforme de presentación (igual que el de la banda principiante)</a:t>
            </a:r>
            <a:endParaRPr sz="2300">
              <a:solidFill>
                <a:srgbClr val="000000"/>
              </a:solidFill>
            </a:endParaRPr>
          </a:p>
          <a:p>
            <a:pPr indent="0" lvl="0" marL="457200" rtl="0" algn="l">
              <a:lnSpc>
                <a:spcPct val="115000"/>
              </a:lnSpc>
              <a:spcBef>
                <a:spcPts val="0"/>
              </a:spcBef>
              <a:spcAft>
                <a:spcPts val="0"/>
              </a:spcAft>
              <a:buNone/>
            </a:pPr>
            <a:r>
              <a:t/>
            </a:r>
            <a:endParaRPr sz="2300">
              <a:solidFill>
                <a:srgbClr val="000000"/>
              </a:solidFill>
            </a:endParaRPr>
          </a:p>
        </p:txBody>
      </p:sp>
      <p:pic>
        <p:nvPicPr>
          <p:cNvPr id="518" name="Google Shape;518;g2de10acd76a_0_8"/>
          <p:cNvPicPr preferRelativeResize="0"/>
          <p:nvPr/>
        </p:nvPicPr>
        <p:blipFill rotWithShape="1">
          <a:blip r:embed="rId3">
            <a:alphaModFix/>
          </a:blip>
          <a:srcRect b="5882" l="10180" r="4843" t="0"/>
          <a:stretch/>
        </p:blipFill>
        <p:spPr>
          <a:xfrm>
            <a:off x="6831850" y="1378749"/>
            <a:ext cx="1990976" cy="3003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2de10acd76a_0_15"/>
          <p:cNvSpPr txBox="1"/>
          <p:nvPr>
            <p:ph type="title"/>
          </p:nvPr>
        </p:nvSpPr>
        <p:spPr>
          <a:xfrm>
            <a:off x="275625" y="76675"/>
            <a:ext cx="6952800" cy="700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Banda CMS en Sala de Música-Sr. Chapman</a:t>
            </a:r>
            <a:endParaRPr b="1"/>
          </a:p>
        </p:txBody>
      </p:sp>
      <p:sp>
        <p:nvSpPr>
          <p:cNvPr id="524" name="Google Shape;524;g2de10acd76a_0_15"/>
          <p:cNvSpPr txBox="1"/>
          <p:nvPr>
            <p:ph idx="1" type="body"/>
          </p:nvPr>
        </p:nvSpPr>
        <p:spPr>
          <a:xfrm>
            <a:off x="275625" y="709650"/>
            <a:ext cx="6421500" cy="428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300">
                <a:solidFill>
                  <a:srgbClr val="000000"/>
                </a:solidFill>
              </a:rPr>
              <a:t>Banda(s) de jazz</a:t>
            </a:r>
            <a:endParaRPr sz="2300">
              <a:solidFill>
                <a:srgbClr val="000000"/>
              </a:solidFill>
            </a:endParaRPr>
          </a:p>
          <a:p>
            <a:pPr indent="-374650" lvl="0" marL="457200" rtl="0" algn="l">
              <a:lnSpc>
                <a:spcPct val="115000"/>
              </a:lnSpc>
              <a:spcBef>
                <a:spcPts val="0"/>
              </a:spcBef>
              <a:spcAft>
                <a:spcPts val="0"/>
              </a:spcAft>
              <a:buClr>
                <a:srgbClr val="000000"/>
              </a:buClr>
              <a:buSzPts val="2300"/>
              <a:buChar char="●"/>
            </a:pPr>
            <a:r>
              <a:rPr lang="en" sz="2300">
                <a:solidFill>
                  <a:srgbClr val="000000"/>
                </a:solidFill>
              </a:rPr>
              <a:t>Período cero (antes de clases) en la sala de banda de HS.   </a:t>
            </a:r>
            <a:endParaRPr sz="2300">
              <a:solidFill>
                <a:srgbClr val="000000"/>
              </a:solidFill>
            </a:endParaRPr>
          </a:p>
          <a:p>
            <a:pPr indent="-374650" lvl="0" marL="457200" rtl="0" algn="l">
              <a:lnSpc>
                <a:spcPct val="115000"/>
              </a:lnSpc>
              <a:spcBef>
                <a:spcPts val="0"/>
              </a:spcBef>
              <a:spcAft>
                <a:spcPts val="0"/>
              </a:spcAft>
              <a:buClr>
                <a:srgbClr val="000000"/>
              </a:buClr>
              <a:buSzPts val="2300"/>
              <a:buChar char="●"/>
            </a:pPr>
            <a:r>
              <a:rPr lang="en" sz="2300">
                <a:solidFill>
                  <a:srgbClr val="000000"/>
                </a:solidFill>
              </a:rPr>
              <a:t>Requisito previo: finalización exitosa de Banda principiante, audición de colocación</a:t>
            </a:r>
            <a:endParaRPr sz="2300">
              <a:solidFill>
                <a:srgbClr val="000000"/>
              </a:solidFill>
            </a:endParaRPr>
          </a:p>
          <a:p>
            <a:pPr indent="-374650" lvl="0" marL="457200" rtl="0" algn="l">
              <a:lnSpc>
                <a:spcPct val="115000"/>
              </a:lnSpc>
              <a:spcBef>
                <a:spcPts val="0"/>
              </a:spcBef>
              <a:spcAft>
                <a:spcPts val="0"/>
              </a:spcAft>
              <a:buClr>
                <a:srgbClr val="000000"/>
              </a:buClr>
              <a:buSzPts val="2300"/>
              <a:buChar char="●"/>
            </a:pPr>
            <a:r>
              <a:rPr lang="en" sz="2300">
                <a:solidFill>
                  <a:srgbClr val="000000"/>
                </a:solidFill>
              </a:rPr>
              <a:t>Actuar para conciertos de otoño, invierno, primavera, Saucy Jazz y ??</a:t>
            </a:r>
            <a:endParaRPr sz="2300">
              <a:solidFill>
                <a:srgbClr val="000000"/>
              </a:solidFill>
            </a:endParaRPr>
          </a:p>
          <a:p>
            <a:pPr indent="-374650" lvl="0" marL="457200" rtl="0" algn="l">
              <a:lnSpc>
                <a:spcPct val="115000"/>
              </a:lnSpc>
              <a:spcBef>
                <a:spcPts val="0"/>
              </a:spcBef>
              <a:spcAft>
                <a:spcPts val="0"/>
              </a:spcAft>
              <a:buClr>
                <a:srgbClr val="000000"/>
              </a:buClr>
              <a:buSzPts val="2300"/>
              <a:buChar char="●"/>
            </a:pPr>
            <a:r>
              <a:rPr lang="en" sz="2300">
                <a:solidFill>
                  <a:srgbClr val="000000"/>
                </a:solidFill>
              </a:rPr>
              <a:t>Los estudiantes deberán comprar un uniforme de la Banda de Jazz por separado (pantalones negros y camisa con botones).</a:t>
            </a:r>
            <a:endParaRPr sz="2300">
              <a:solidFill>
                <a:srgbClr val="000000"/>
              </a:solidFill>
            </a:endParaRPr>
          </a:p>
        </p:txBody>
      </p:sp>
      <p:pic>
        <p:nvPicPr>
          <p:cNvPr id="525" name="Google Shape;525;g2de10acd76a_0_15"/>
          <p:cNvPicPr preferRelativeResize="0"/>
          <p:nvPr/>
        </p:nvPicPr>
        <p:blipFill rotWithShape="1">
          <a:blip r:embed="rId3">
            <a:alphaModFix/>
          </a:blip>
          <a:srcRect b="5882" l="10180" r="4843" t="0"/>
          <a:stretch/>
        </p:blipFill>
        <p:spPr>
          <a:xfrm>
            <a:off x="6831850" y="1378749"/>
            <a:ext cx="1990976" cy="3003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2de10acd76a_0_22"/>
          <p:cNvSpPr txBox="1"/>
          <p:nvPr>
            <p:ph type="title"/>
          </p:nvPr>
        </p:nvSpPr>
        <p:spPr>
          <a:xfrm>
            <a:off x="275625" y="76675"/>
            <a:ext cx="7005600" cy="700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Banda CMS en Sala de Música-Sr. Chapman</a:t>
            </a:r>
            <a:endParaRPr b="1"/>
          </a:p>
        </p:txBody>
      </p:sp>
      <p:sp>
        <p:nvSpPr>
          <p:cNvPr id="531" name="Google Shape;531;g2de10acd76a_0_22"/>
          <p:cNvSpPr txBox="1"/>
          <p:nvPr>
            <p:ph idx="1" type="body"/>
          </p:nvPr>
        </p:nvSpPr>
        <p:spPr>
          <a:xfrm>
            <a:off x="275625" y="571500"/>
            <a:ext cx="6421500" cy="442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2000">
              <a:solidFill>
                <a:srgbClr val="000000"/>
              </a:solidFill>
            </a:endParaRPr>
          </a:p>
          <a:p>
            <a:pPr indent="0" lvl="0" marL="0" rtl="0" algn="l">
              <a:lnSpc>
                <a:spcPct val="115000"/>
              </a:lnSpc>
              <a:spcBef>
                <a:spcPts val="0"/>
              </a:spcBef>
              <a:spcAft>
                <a:spcPts val="0"/>
              </a:spcAft>
              <a:buSzPts val="1800"/>
              <a:buNone/>
            </a:pPr>
            <a:r>
              <a:rPr lang="en" sz="2000">
                <a:solidFill>
                  <a:srgbClr val="000000"/>
                </a:solidFill>
              </a:rPr>
              <a:t>Calificación para todas las bandas: </a:t>
            </a:r>
            <a:endParaRPr sz="2000">
              <a:solidFill>
                <a:srgbClr val="000000"/>
              </a:solidFill>
            </a:endParaRPr>
          </a:p>
          <a:p>
            <a:pPr indent="0" lvl="0" marL="0" rtl="0" algn="l">
              <a:lnSpc>
                <a:spcPct val="115000"/>
              </a:lnSpc>
              <a:spcBef>
                <a:spcPts val="0"/>
              </a:spcBef>
              <a:spcAft>
                <a:spcPts val="0"/>
              </a:spcAft>
              <a:buSzPts val="1800"/>
              <a:buNone/>
            </a:pPr>
            <a:r>
              <a:rPr lang="en" sz="2000">
                <a:solidFill>
                  <a:srgbClr val="000000"/>
                </a:solidFill>
              </a:rPr>
              <a:t>Práctica - 10%</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 sz="2000">
                <a:solidFill>
                  <a:srgbClr val="000000"/>
                </a:solidFill>
              </a:rPr>
              <a:t>30 minutos de práctica enfocada y basada en objetivos cada semana. </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 sz="2000">
                <a:solidFill>
                  <a:srgbClr val="000000"/>
                </a:solidFill>
              </a:rPr>
              <a:t>Participación = 40%</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 sz="2000">
                <a:solidFill>
                  <a:srgbClr val="000000"/>
                </a:solidFill>
              </a:rPr>
              <a:t>5 puntos/día (75 por cada concierto) por contribución al esfuerzo del grupo.  </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 sz="2000">
                <a:solidFill>
                  <a:srgbClr val="000000"/>
                </a:solidFill>
              </a:rPr>
              <a:t>Capacidad para tocar = 60%</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 sz="2000">
                <a:solidFill>
                  <a:srgbClr val="000000"/>
                </a:solidFill>
              </a:rPr>
              <a:t>El factor más importante en la calidad de nuestra banda es que cada músico interprete bien su papel</a:t>
            </a:r>
            <a:endParaRPr sz="2000">
              <a:solidFill>
                <a:srgbClr val="000000"/>
              </a:solidFill>
            </a:endParaRPr>
          </a:p>
          <a:p>
            <a:pPr indent="0" lvl="0" marL="0" rtl="0" algn="l">
              <a:lnSpc>
                <a:spcPct val="115000"/>
              </a:lnSpc>
              <a:spcBef>
                <a:spcPts val="1200"/>
              </a:spcBef>
              <a:spcAft>
                <a:spcPts val="1200"/>
              </a:spcAft>
              <a:buSzPts val="1800"/>
              <a:buNone/>
            </a:pPr>
            <a:r>
              <a:t/>
            </a:r>
            <a:endParaRPr>
              <a:solidFill>
                <a:srgbClr val="000000"/>
              </a:solidFill>
            </a:endParaRPr>
          </a:p>
        </p:txBody>
      </p:sp>
      <p:pic>
        <p:nvPicPr>
          <p:cNvPr id="532" name="Google Shape;532;g2de10acd76a_0_22"/>
          <p:cNvPicPr preferRelativeResize="0"/>
          <p:nvPr/>
        </p:nvPicPr>
        <p:blipFill rotWithShape="1">
          <a:blip r:embed="rId3">
            <a:alphaModFix/>
          </a:blip>
          <a:srcRect b="5882" l="10180" r="4843" t="0"/>
          <a:stretch/>
        </p:blipFill>
        <p:spPr>
          <a:xfrm>
            <a:off x="6831850" y="1378749"/>
            <a:ext cx="1990976" cy="3003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10"/>
          <p:cNvSpPr txBox="1"/>
          <p:nvPr>
            <p:ph type="title"/>
          </p:nvPr>
        </p:nvSpPr>
        <p:spPr>
          <a:xfrm>
            <a:off x="121200" y="434450"/>
            <a:ext cx="7456500" cy="82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20"/>
              <a:t>Coro de CMS (7:30-8:10 a. m.)en el salón de música</a:t>
            </a:r>
            <a:endParaRPr sz="2420"/>
          </a:p>
        </p:txBody>
      </p:sp>
      <p:sp>
        <p:nvSpPr>
          <p:cNvPr id="538" name="Google Shape;538;p10"/>
          <p:cNvSpPr txBox="1"/>
          <p:nvPr>
            <p:ph idx="1" type="body"/>
          </p:nvPr>
        </p:nvSpPr>
        <p:spPr>
          <a:xfrm>
            <a:off x="275625" y="1460500"/>
            <a:ext cx="4075200" cy="354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800"/>
              <a:buNone/>
            </a:pPr>
            <a:r>
              <a:rPr lang="en" sz="1700">
                <a:solidFill>
                  <a:srgbClr val="000000"/>
                </a:solidFill>
              </a:rPr>
              <a:t>Este curso se considera un “Período Cero” porque es antes de clases. No reemplaza la materia optativa de un estudiante durante el día escolar en CMS. Esto se lleva a cabo en la Sala de Música de CMS. Los estudiantes usan la puerta lateral del gimnasio para entrar. La puerta está abierta de 7:20 a. m. a 7:45 a. m. Los estudiantes que lleguen tarde deben "llamar" a la oficina principal (la puerta se mantiene cerrada por seguridad y supervisión).</a:t>
            </a:r>
            <a:endParaRPr sz="1700">
              <a:solidFill>
                <a:srgbClr val="000000"/>
              </a:solidFill>
            </a:endParaRPr>
          </a:p>
        </p:txBody>
      </p:sp>
      <p:pic>
        <p:nvPicPr>
          <p:cNvPr id="539" name="Google Shape;539;p10"/>
          <p:cNvPicPr preferRelativeResize="0"/>
          <p:nvPr/>
        </p:nvPicPr>
        <p:blipFill rotWithShape="1">
          <a:blip r:embed="rId3">
            <a:alphaModFix/>
          </a:blip>
          <a:srcRect b="0" l="0" r="0" t="0"/>
          <a:stretch/>
        </p:blipFill>
        <p:spPr>
          <a:xfrm>
            <a:off x="4572800" y="1919075"/>
            <a:ext cx="4121190" cy="3090900"/>
          </a:xfrm>
          <a:prstGeom prst="rect">
            <a:avLst/>
          </a:prstGeom>
          <a:noFill/>
          <a:ln>
            <a:noFill/>
          </a:ln>
        </p:spPr>
      </p:pic>
      <p:pic>
        <p:nvPicPr>
          <p:cNvPr id="540" name="Google Shape;540;p10"/>
          <p:cNvPicPr preferRelativeResize="0"/>
          <p:nvPr/>
        </p:nvPicPr>
        <p:blipFill rotWithShape="1">
          <a:blip r:embed="rId4">
            <a:alphaModFix/>
          </a:blip>
          <a:srcRect b="0" l="0" r="0" t="0"/>
          <a:stretch/>
        </p:blipFill>
        <p:spPr>
          <a:xfrm>
            <a:off x="7418950" y="305662"/>
            <a:ext cx="1725049" cy="148293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12"/>
          <p:cNvSpPr txBox="1"/>
          <p:nvPr>
            <p:ph type="title"/>
          </p:nvPr>
        </p:nvSpPr>
        <p:spPr>
          <a:xfrm>
            <a:off x="311700" y="445025"/>
            <a:ext cx="3054300" cy="8778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Club CMS HOSA </a:t>
            </a:r>
            <a:endParaRPr/>
          </a:p>
          <a:p>
            <a:pPr indent="0" lvl="0" marL="0" rtl="0" algn="l">
              <a:lnSpc>
                <a:spcPct val="100000"/>
              </a:lnSpc>
              <a:spcBef>
                <a:spcPts val="0"/>
              </a:spcBef>
              <a:spcAft>
                <a:spcPts val="0"/>
              </a:spcAft>
              <a:buSzPct val="111111"/>
              <a:buNone/>
            </a:pPr>
            <a:r>
              <a:rPr lang="en"/>
              <a:t>señora anderson</a:t>
            </a:r>
            <a:endParaRPr/>
          </a:p>
        </p:txBody>
      </p:sp>
      <p:sp>
        <p:nvSpPr>
          <p:cNvPr id="546" name="Google Shape;546;p12"/>
          <p:cNvSpPr txBox="1"/>
          <p:nvPr>
            <p:ph idx="1" type="body"/>
          </p:nvPr>
        </p:nvSpPr>
        <p:spPr>
          <a:xfrm>
            <a:off x="3630075" y="105825"/>
            <a:ext cx="5588100" cy="503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600">
                <a:solidFill>
                  <a:srgbClr val="000000"/>
                </a:solidFill>
                <a:highlight>
                  <a:schemeClr val="lt1"/>
                </a:highlight>
              </a:rPr>
              <a:t>La escuela secundaria Creswell tiene un club HOSA Future Health Professionals. Este es un club que se inició el año pasado y está en su segundo año de existencia en CMS. ¡El año pasado tuvimos 8 estudiantes que calificaron y compitieron en la Competencia Estatal! La Escuela Preparatoria de Creswell también tiene un capítulo HOSA y ha tenido varios equipos clasificatorios estatales y nacionales en los últimos años. HOSA ayuda a los estudiantes a prepararse para carreras en campos relacionados con la salud a través de competencias académicas, desarrollo de liderazgo y programas educativos. Además, los participantes de HOSA demuestran sus habilidades de liderazgo a través de proyectos de servicio comunitario, actividades de recaudación de fondos y puestos de funcionarios del capítulo.</a:t>
            </a:r>
            <a:endParaRPr sz="1600">
              <a:solidFill>
                <a:srgbClr val="000000"/>
              </a:solidFill>
              <a:highlight>
                <a:schemeClr val="lt1"/>
              </a:highlight>
            </a:endParaRPr>
          </a:p>
          <a:p>
            <a:pPr indent="0" lvl="0" marL="0" rtl="0" algn="l">
              <a:lnSpc>
                <a:spcPct val="115000"/>
              </a:lnSpc>
              <a:spcBef>
                <a:spcPts val="0"/>
              </a:spcBef>
              <a:spcAft>
                <a:spcPts val="0"/>
              </a:spcAft>
              <a:buSzPts val="1800"/>
              <a:buNone/>
            </a:pPr>
            <a:r>
              <a:rPr lang="en" sz="1700">
                <a:solidFill>
                  <a:srgbClr val="000000"/>
                </a:solidFill>
                <a:highlight>
                  <a:schemeClr val="lt1"/>
                </a:highlight>
                <a:latin typeface="Arial"/>
                <a:ea typeface="Arial"/>
                <a:cs typeface="Arial"/>
                <a:sym typeface="Arial"/>
              </a:rPr>
              <a:t>***</a:t>
            </a:r>
            <a:r>
              <a:rPr lang="en" sz="1700">
                <a:solidFill>
                  <a:srgbClr val="202124"/>
                </a:solidFill>
                <a:highlight>
                  <a:srgbClr val="F8F9FA"/>
                </a:highlight>
              </a:rPr>
              <a:t>La recaudación de fondos/tarifas están asociadas con este club</a:t>
            </a:r>
            <a:r>
              <a:rPr lang="en" sz="1900">
                <a:solidFill>
                  <a:srgbClr val="202124"/>
                </a:solidFill>
                <a:highlight>
                  <a:srgbClr val="F8F9FA"/>
                </a:highlight>
              </a:rPr>
              <a:t>.</a:t>
            </a:r>
            <a:endParaRPr sz="1900">
              <a:solidFill>
                <a:srgbClr val="202124"/>
              </a:solidFill>
              <a:highlight>
                <a:srgbClr val="F8F9FA"/>
              </a:highlight>
            </a:endParaRPr>
          </a:p>
          <a:p>
            <a:pPr indent="0" lvl="0" marL="0" rtl="0" algn="l">
              <a:lnSpc>
                <a:spcPct val="115000"/>
              </a:lnSpc>
              <a:spcBef>
                <a:spcPts val="0"/>
              </a:spcBef>
              <a:spcAft>
                <a:spcPts val="0"/>
              </a:spcAft>
              <a:buSzPts val="1800"/>
              <a:buNone/>
            </a:pPr>
            <a:r>
              <a:t/>
            </a:r>
            <a:endParaRPr>
              <a:solidFill>
                <a:srgbClr val="000000"/>
              </a:solidFill>
              <a:highlight>
                <a:schemeClr val="lt1"/>
              </a:highlight>
            </a:endParaRPr>
          </a:p>
          <a:p>
            <a:pPr indent="0" lvl="0" marL="0" rtl="0" algn="l">
              <a:lnSpc>
                <a:spcPct val="115000"/>
              </a:lnSpc>
              <a:spcBef>
                <a:spcPts val="0"/>
              </a:spcBef>
              <a:spcAft>
                <a:spcPts val="0"/>
              </a:spcAft>
              <a:buSzPts val="1800"/>
              <a:buNone/>
            </a:pPr>
            <a:r>
              <a:t/>
            </a:r>
            <a:endParaRPr>
              <a:solidFill>
                <a:srgbClr val="000000"/>
              </a:solidFill>
              <a:highlight>
                <a:schemeClr val="lt1"/>
              </a:highlight>
            </a:endParaRPr>
          </a:p>
        </p:txBody>
      </p:sp>
      <p:pic>
        <p:nvPicPr>
          <p:cNvPr id="547" name="Google Shape;547;p12"/>
          <p:cNvPicPr preferRelativeResize="0"/>
          <p:nvPr/>
        </p:nvPicPr>
        <p:blipFill rotWithShape="1">
          <a:blip r:embed="rId3">
            <a:alphaModFix/>
          </a:blip>
          <a:srcRect b="0" l="0" r="0" t="0"/>
          <a:stretch/>
        </p:blipFill>
        <p:spPr>
          <a:xfrm>
            <a:off x="47725" y="1862675"/>
            <a:ext cx="3521450" cy="2641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13"/>
          <p:cNvSpPr txBox="1"/>
          <p:nvPr>
            <p:ph type="title"/>
          </p:nvPr>
        </p:nvSpPr>
        <p:spPr>
          <a:xfrm>
            <a:off x="601375" y="243425"/>
            <a:ext cx="3642600" cy="1164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Club CMS FBLA </a:t>
            </a:r>
            <a:endParaRPr/>
          </a:p>
          <a:p>
            <a:pPr indent="0" lvl="0" marL="0" rtl="0" algn="l">
              <a:lnSpc>
                <a:spcPct val="100000"/>
              </a:lnSpc>
              <a:spcBef>
                <a:spcPts val="0"/>
              </a:spcBef>
              <a:spcAft>
                <a:spcPts val="0"/>
              </a:spcAft>
              <a:buSzPts val="2800"/>
              <a:buNone/>
            </a:pPr>
            <a:r>
              <a:rPr lang="en"/>
              <a:t>señora anderson</a:t>
            </a:r>
            <a:endParaRPr/>
          </a:p>
        </p:txBody>
      </p:sp>
      <p:sp>
        <p:nvSpPr>
          <p:cNvPr id="553" name="Google Shape;553;p13"/>
          <p:cNvSpPr txBox="1"/>
          <p:nvPr>
            <p:ph idx="1" type="body"/>
          </p:nvPr>
        </p:nvSpPr>
        <p:spPr>
          <a:xfrm>
            <a:off x="0" y="1985550"/>
            <a:ext cx="9144000" cy="315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600">
                <a:solidFill>
                  <a:srgbClr val="000000"/>
                </a:solidFill>
              </a:rPr>
              <a:t>Escuela Secundaria de Creswell tiene un Club FBLA, que significa Futuros Líderes Empresariales de América. Este es un club que se inició el año pasado y está en su segundo año de existencia en CMS. ¡En la primavera, 20 estudiantes calificaron y compitieron en la competencia estatal! ¡Numerosos estudiantes también fueron elegibles para competir a nivel nacional! La Escuela Preparatoria de Creswell también tiene un capítulo de la FBLA y ha tenido varios equipos clasificatorios estatales y nacionales en los últimos años. Future Business Leaders of America (FBLA) ayuda a los estudiantes a prepararse para carreras en negocios a través de competencias académicas, desarrollo de liderazgo y programas educativos. Los miembros de la FBLA también demuestran sus habilidades de liderazgo a través de proyectos de servicio comunitario, actividades de recaudación de fondos y puestos de oficiales de capítulo.</a:t>
            </a:r>
            <a:endParaRPr sz="1600">
              <a:solidFill>
                <a:srgbClr val="000000"/>
              </a:solidFill>
            </a:endParaRPr>
          </a:p>
          <a:p>
            <a:pPr indent="0" lvl="0" marL="0" rtl="0" algn="l">
              <a:lnSpc>
                <a:spcPct val="115000"/>
              </a:lnSpc>
              <a:spcBef>
                <a:spcPts val="0"/>
              </a:spcBef>
              <a:spcAft>
                <a:spcPts val="0"/>
              </a:spcAft>
              <a:buSzPts val="1800"/>
              <a:buNone/>
            </a:pPr>
            <a:r>
              <a:rPr lang="en" sz="1600">
                <a:solidFill>
                  <a:srgbClr val="000000"/>
                </a:solidFill>
              </a:rPr>
              <a:t>***La recaudación de fondos/tarifas están asociadas con este club.</a:t>
            </a:r>
            <a:endParaRPr sz="1600">
              <a:solidFill>
                <a:srgbClr val="000000"/>
              </a:solidFill>
            </a:endParaRPr>
          </a:p>
        </p:txBody>
      </p:sp>
      <p:pic>
        <p:nvPicPr>
          <p:cNvPr id="554" name="Google Shape;554;p13"/>
          <p:cNvPicPr preferRelativeResize="0"/>
          <p:nvPr/>
        </p:nvPicPr>
        <p:blipFill rotWithShape="1">
          <a:blip r:embed="rId3">
            <a:alphaModFix/>
          </a:blip>
          <a:srcRect b="8286" l="0" r="0" t="37544"/>
          <a:stretch/>
        </p:blipFill>
        <p:spPr>
          <a:xfrm>
            <a:off x="4655125" y="94551"/>
            <a:ext cx="4488873" cy="1891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14"/>
          <p:cNvSpPr txBox="1"/>
          <p:nvPr>
            <p:ph idx="1" type="body"/>
          </p:nvPr>
        </p:nvSpPr>
        <p:spPr>
          <a:xfrm>
            <a:off x="0" y="158525"/>
            <a:ext cx="9144000" cy="54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2500">
                <a:solidFill>
                  <a:schemeClr val="dk1"/>
                </a:solidFill>
              </a:rPr>
              <a:t>Se ofrecen deportes escolares para todos los estudiantes de sexto grado</a:t>
            </a:r>
            <a:endParaRPr sz="1400">
              <a:solidFill>
                <a:schemeClr val="dk2"/>
              </a:solidFill>
              <a:latin typeface="Arial"/>
              <a:ea typeface="Arial"/>
              <a:cs typeface="Arial"/>
              <a:sym typeface="Arial"/>
            </a:endParaRPr>
          </a:p>
        </p:txBody>
      </p:sp>
      <p:sp>
        <p:nvSpPr>
          <p:cNvPr id="560" name="Google Shape;560;p14"/>
          <p:cNvSpPr txBox="1"/>
          <p:nvPr/>
        </p:nvSpPr>
        <p:spPr>
          <a:xfrm>
            <a:off x="381900" y="1079500"/>
            <a:ext cx="8634000" cy="4603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lang="en" sz="1800">
                <a:solidFill>
                  <a:schemeClr val="dk2"/>
                </a:solidFill>
              </a:rPr>
              <a:t>Otoño</a:t>
            </a:r>
            <a:r>
              <a:rPr b="1" i="0" lang="en" sz="1800" u="none" cap="none" strike="noStrike">
                <a:solidFill>
                  <a:schemeClr val="dk2"/>
                </a:solidFill>
                <a:latin typeface="Arial"/>
                <a:ea typeface="Arial"/>
                <a:cs typeface="Arial"/>
                <a:sym typeface="Arial"/>
              </a:rPr>
              <a:t>:</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lang="en" sz="1800">
                <a:solidFill>
                  <a:schemeClr val="dk2"/>
                </a:solidFill>
              </a:rPr>
              <a:t>Cross Country (comienza a principios de septiembre): tarifa de $ 75</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1" lang="en" sz="1800">
                <a:solidFill>
                  <a:schemeClr val="dk2"/>
                </a:solidFill>
              </a:rPr>
              <a:t>Invierno</a:t>
            </a:r>
            <a:r>
              <a:rPr b="1" i="0" lang="en" sz="1800" u="none" cap="none" strike="noStrike">
                <a:solidFill>
                  <a:schemeClr val="dk2"/>
                </a:solidFill>
                <a:latin typeface="Arial"/>
                <a:ea typeface="Arial"/>
                <a:cs typeface="Arial"/>
                <a:sym typeface="Arial"/>
              </a:rPr>
              <a:t>:</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lang="en" sz="1800">
                <a:solidFill>
                  <a:schemeClr val="dk2"/>
                </a:solidFill>
              </a:rPr>
              <a:t>Lucha libre (comienza a finales de octubre): tarifa de $ 100</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1" lang="en" sz="1800">
                <a:solidFill>
                  <a:schemeClr val="dk2"/>
                </a:solidFill>
              </a:rPr>
              <a:t>Primavera</a:t>
            </a:r>
            <a:r>
              <a:rPr b="1" i="0" lang="en" sz="1800" u="none" cap="none" strike="noStrike">
                <a:solidFill>
                  <a:schemeClr val="dk2"/>
                </a:solidFill>
                <a:latin typeface="Arial"/>
                <a:ea typeface="Arial"/>
                <a:cs typeface="Arial"/>
                <a:sym typeface="Arial"/>
              </a:rPr>
              <a:t>:</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lang="en" sz="1800">
                <a:solidFill>
                  <a:schemeClr val="dk2"/>
                </a:solidFill>
              </a:rPr>
              <a:t>Atletismo (comienza a principios de marzo): tarifa de $ 75</a:t>
            </a:r>
            <a:endParaRPr b="0" i="0" sz="1800" u="none" cap="none" strike="noStrike">
              <a:solidFill>
                <a:schemeClr val="dk2"/>
              </a:solidFill>
              <a:latin typeface="Arial"/>
              <a:ea typeface="Arial"/>
              <a:cs typeface="Arial"/>
              <a:sym typeface="Arial"/>
            </a:endParaRPr>
          </a:p>
          <a:p>
            <a:pPr indent="-342900" lvl="0" marL="457200" marR="0" rtl="0" algn="l">
              <a:lnSpc>
                <a:spcPct val="115000"/>
              </a:lnSpc>
              <a:spcBef>
                <a:spcPts val="0"/>
              </a:spcBef>
              <a:spcAft>
                <a:spcPts val="0"/>
              </a:spcAft>
              <a:buClr>
                <a:srgbClr val="000000"/>
              </a:buClr>
              <a:buSzPts val="1800"/>
              <a:buFont typeface="Arial"/>
              <a:buChar char="●"/>
            </a:pPr>
            <a:r>
              <a:rPr lang="en" sz="1800">
                <a:solidFill>
                  <a:schemeClr val="dk2"/>
                </a:solidFill>
              </a:rPr>
              <a:t>¡Visite creswellathletics.com para registrar a su atleta y Parent Square para obtener actualizaciones sobre cuándo está abierta la inscripción e información a medida que se acerca la temporada! Vaya a SchoolPay.com para pagar sus tarifas. No olvide que su estudiante necesitará un examen físico actualizado para poder participar. </a:t>
            </a:r>
            <a:endParaRPr sz="1800">
              <a:solidFill>
                <a:schemeClr val="dk2"/>
              </a:solidFill>
            </a:endParaRPr>
          </a:p>
          <a:p>
            <a:pPr indent="-342900" lvl="0" marL="457200" marR="0" rtl="0" algn="l">
              <a:lnSpc>
                <a:spcPct val="115000"/>
              </a:lnSpc>
              <a:spcBef>
                <a:spcPts val="0"/>
              </a:spcBef>
              <a:spcAft>
                <a:spcPts val="0"/>
              </a:spcAft>
              <a:buClr>
                <a:srgbClr val="000000"/>
              </a:buClr>
              <a:buSzPts val="1800"/>
              <a:buFont typeface="Arial"/>
              <a:buChar char="●"/>
            </a:pPr>
            <a:r>
              <a:rPr lang="en" sz="1800">
                <a:solidFill>
                  <a:schemeClr val="dk2"/>
                </a:solidFill>
              </a:rPr>
              <a:t>¿Necesita ayuda financiera para que su estudiante participe? Comuníquese con nuestro Director Atlético Brandon Standridge en bstandridge@creswell.k12.or.us</a:t>
            </a:r>
            <a:endParaRPr sz="1800">
              <a:solidFill>
                <a:schemeClr val="dk2"/>
              </a:solidFill>
            </a:endParaRPr>
          </a:p>
        </p:txBody>
      </p:sp>
      <p:pic>
        <p:nvPicPr>
          <p:cNvPr id="561" name="Google Shape;561;p14"/>
          <p:cNvPicPr preferRelativeResize="0"/>
          <p:nvPr/>
        </p:nvPicPr>
        <p:blipFill rotWithShape="1">
          <a:blip r:embed="rId3">
            <a:alphaModFix/>
          </a:blip>
          <a:srcRect b="0" l="0" r="0" t="0"/>
          <a:stretch/>
        </p:blipFill>
        <p:spPr>
          <a:xfrm>
            <a:off x="7228425" y="1749775"/>
            <a:ext cx="1915575" cy="1277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188" name="Shape 188"/>
        <p:cNvGrpSpPr/>
        <p:nvPr/>
      </p:nvGrpSpPr>
      <p:grpSpPr>
        <a:xfrm>
          <a:off x="0" y="0"/>
          <a:ext cx="0" cy="0"/>
          <a:chOff x="0" y="0"/>
          <a:chExt cx="0" cy="0"/>
        </a:xfrm>
      </p:grpSpPr>
      <p:sp>
        <p:nvSpPr>
          <p:cNvPr id="189" name="Google Shape;189;g271de46d0f2_0_438"/>
          <p:cNvSpPr txBox="1"/>
          <p:nvPr>
            <p:ph type="title"/>
          </p:nvPr>
        </p:nvSpPr>
        <p:spPr>
          <a:xfrm>
            <a:off x="490250" y="671375"/>
            <a:ext cx="8187000" cy="4472100"/>
          </a:xfrm>
          <a:prstGeom prst="rect">
            <a:avLst/>
          </a:prstGeom>
          <a:noFill/>
          <a:ln>
            <a:noFill/>
          </a:ln>
        </p:spPr>
        <p:txBody>
          <a:bodyPr anchorCtr="0" anchor="ctr" bIns="91425" lIns="91425" spcFirstLastPara="1" rIns="91425" wrap="square" tIns="91425">
            <a:normAutofit fontScale="90000"/>
          </a:bodyPr>
          <a:lstStyle/>
          <a:p>
            <a:pPr indent="-354330" lvl="0" marL="457200" rtl="0" algn="l">
              <a:lnSpc>
                <a:spcPct val="115000"/>
              </a:lnSpc>
              <a:spcBef>
                <a:spcPts val="0"/>
              </a:spcBef>
              <a:spcAft>
                <a:spcPts val="0"/>
              </a:spcAft>
              <a:buClr>
                <a:schemeClr val="dk2"/>
              </a:buClr>
              <a:buSzPct val="100000"/>
              <a:buChar char="●"/>
            </a:pPr>
            <a:r>
              <a:rPr b="1" lang="en" sz="2200">
                <a:solidFill>
                  <a:schemeClr val="dk2"/>
                </a:solidFill>
              </a:rPr>
              <a:t>Acceso a Inicio (obtenga su tarjeta de inicio de sesión) y revisaremos la información en las siguientes diapositivas</a:t>
            </a:r>
            <a:endParaRPr b="1" sz="2200">
              <a:solidFill>
                <a:schemeClr val="dk2"/>
              </a:solidFill>
            </a:endParaRPr>
          </a:p>
          <a:p>
            <a:pPr indent="-354330" lvl="0" marL="457200" rtl="0" algn="l">
              <a:lnSpc>
                <a:spcPct val="115000"/>
              </a:lnSpc>
              <a:spcBef>
                <a:spcPts val="0"/>
              </a:spcBef>
              <a:spcAft>
                <a:spcPts val="0"/>
              </a:spcAft>
              <a:buClr>
                <a:schemeClr val="dk2"/>
              </a:buClr>
              <a:buSzPct val="100000"/>
              <a:buChar char="●"/>
            </a:pPr>
            <a:r>
              <a:rPr b="1" lang="en" sz="2200">
                <a:solidFill>
                  <a:schemeClr val="dk2"/>
                </a:solidFill>
              </a:rPr>
              <a:t>Informes de progreso en papel</a:t>
            </a:r>
            <a:endParaRPr b="1" sz="2200">
              <a:solidFill>
                <a:schemeClr val="dk2"/>
              </a:solidFill>
            </a:endParaRPr>
          </a:p>
          <a:p>
            <a:pPr indent="-331469" lvl="1" marL="914400" rtl="0" algn="l">
              <a:lnSpc>
                <a:spcPct val="115000"/>
              </a:lnSpc>
              <a:spcBef>
                <a:spcPts val="0"/>
              </a:spcBef>
              <a:spcAft>
                <a:spcPts val="0"/>
              </a:spcAft>
              <a:buClr>
                <a:schemeClr val="dk2"/>
              </a:buClr>
              <a:buSzPct val="81818"/>
              <a:buChar char="○"/>
            </a:pPr>
            <a:r>
              <a:rPr b="1" lang="en" sz="2200">
                <a:solidFill>
                  <a:schemeClr val="dk2"/>
                </a:solidFill>
              </a:rPr>
              <a:t>Académico: se envía a casa los jueves con su estudiante para su firma y debe devolverse para obtener puntos.</a:t>
            </a:r>
            <a:endParaRPr b="1" sz="2200">
              <a:solidFill>
                <a:schemeClr val="dk2"/>
              </a:solidFill>
            </a:endParaRPr>
          </a:p>
          <a:p>
            <a:pPr indent="-331469" lvl="1" marL="914400" rtl="0" algn="l">
              <a:lnSpc>
                <a:spcPct val="115000"/>
              </a:lnSpc>
              <a:spcBef>
                <a:spcPts val="0"/>
              </a:spcBef>
              <a:spcAft>
                <a:spcPts val="0"/>
              </a:spcAft>
              <a:buClr>
                <a:schemeClr val="dk2"/>
              </a:buClr>
              <a:buSzPct val="81818"/>
              <a:buChar char="○"/>
            </a:pPr>
            <a:r>
              <a:rPr b="1" lang="en" sz="2200">
                <a:solidFill>
                  <a:schemeClr val="dk2"/>
                </a:solidFill>
              </a:rPr>
              <a:t>Atletas/Clubes (se incluye el comportamiento): hecho los viernes por su estudiante y presentado a la oficina de CMS antes de que se vayan.</a:t>
            </a:r>
            <a:endParaRPr b="1" sz="2200">
              <a:solidFill>
                <a:schemeClr val="dk2"/>
              </a:solidFill>
            </a:endParaRPr>
          </a:p>
          <a:p>
            <a:pPr indent="-354330" lvl="0" marL="457200" rtl="0" algn="l">
              <a:lnSpc>
                <a:spcPct val="115000"/>
              </a:lnSpc>
              <a:spcBef>
                <a:spcPts val="0"/>
              </a:spcBef>
              <a:spcAft>
                <a:spcPts val="0"/>
              </a:spcAft>
              <a:buClr>
                <a:schemeClr val="dk2"/>
              </a:buClr>
              <a:buSzPct val="100000"/>
              <a:buChar char="●"/>
            </a:pPr>
            <a:r>
              <a:rPr b="1" lang="en" sz="2200">
                <a:solidFill>
                  <a:schemeClr val="dk2"/>
                </a:solidFill>
              </a:rPr>
              <a:t>Calificando en 6to grado</a:t>
            </a:r>
            <a:endParaRPr b="1" sz="2200">
              <a:solidFill>
                <a:schemeClr val="dk2"/>
              </a:solidFill>
            </a:endParaRPr>
          </a:p>
          <a:p>
            <a:pPr indent="-354330" lvl="1" marL="914400" rtl="0" algn="l">
              <a:lnSpc>
                <a:spcPct val="115000"/>
              </a:lnSpc>
              <a:spcBef>
                <a:spcPts val="0"/>
              </a:spcBef>
              <a:spcAft>
                <a:spcPts val="0"/>
              </a:spcAft>
              <a:buClr>
                <a:schemeClr val="dk2"/>
              </a:buClr>
              <a:buSzPct val="100000"/>
              <a:buChar char="○"/>
            </a:pPr>
            <a:r>
              <a:rPr b="1" lang="en" sz="2200">
                <a:solidFill>
                  <a:schemeClr val="dk2"/>
                </a:solidFill>
              </a:rPr>
              <a:t>Las clases académicas son A-F.</a:t>
            </a:r>
            <a:endParaRPr b="1" sz="2200">
              <a:solidFill>
                <a:schemeClr val="dk2"/>
              </a:solidFill>
            </a:endParaRPr>
          </a:p>
          <a:p>
            <a:pPr indent="-354330" lvl="1" marL="914400" rtl="0" algn="l">
              <a:lnSpc>
                <a:spcPct val="115000"/>
              </a:lnSpc>
              <a:spcBef>
                <a:spcPts val="0"/>
              </a:spcBef>
              <a:spcAft>
                <a:spcPts val="0"/>
              </a:spcAft>
              <a:buClr>
                <a:schemeClr val="dk2"/>
              </a:buClr>
              <a:buSzPct val="100000"/>
              <a:buChar char="○"/>
            </a:pPr>
            <a:r>
              <a:rPr b="1" lang="en" sz="2200">
                <a:solidFill>
                  <a:schemeClr val="dk2"/>
                </a:solidFill>
              </a:rPr>
              <a:t>Los salones principales son P/NP (aprobado, no aprobado)</a:t>
            </a:r>
            <a:endParaRPr b="1" sz="2200">
              <a:solidFill>
                <a:schemeClr val="dk2"/>
              </a:solidFill>
            </a:endParaRPr>
          </a:p>
          <a:p>
            <a:pPr indent="-354330" lvl="1" marL="914400" rtl="0" algn="l">
              <a:lnSpc>
                <a:spcPct val="115000"/>
              </a:lnSpc>
              <a:spcBef>
                <a:spcPts val="0"/>
              </a:spcBef>
              <a:spcAft>
                <a:spcPts val="0"/>
              </a:spcAft>
              <a:buClr>
                <a:schemeClr val="dk2"/>
              </a:buClr>
              <a:buSzPct val="100000"/>
              <a:buChar char="○"/>
            </a:pPr>
            <a:r>
              <a:rPr b="1" lang="en" sz="2200">
                <a:solidFill>
                  <a:schemeClr val="dk2"/>
                </a:solidFill>
              </a:rPr>
              <a:t>Las materias electivas son A/P/NP (“A”, aprobado, no aprobado)</a:t>
            </a:r>
            <a:endParaRPr b="1" sz="2200">
              <a:solidFill>
                <a:schemeClr val="dk2"/>
              </a:solidFill>
            </a:endParaRPr>
          </a:p>
        </p:txBody>
      </p:sp>
      <p:sp>
        <p:nvSpPr>
          <p:cNvPr id="190" name="Google Shape;190;g271de46d0f2_0_438"/>
          <p:cNvSpPr txBox="1"/>
          <p:nvPr/>
        </p:nvSpPr>
        <p:spPr>
          <a:xfrm>
            <a:off x="1559150" y="76200"/>
            <a:ext cx="5752800" cy="634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990"/>
              <a:buFont typeface="Arial"/>
              <a:buNone/>
            </a:pPr>
            <a:r>
              <a:rPr b="1" lang="en" sz="2920">
                <a:solidFill>
                  <a:schemeClr val="dk1"/>
                </a:solidFill>
              </a:rPr>
              <a:t>ROTACIÓN-SRA. REED</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2721fda10bb_0_32"/>
          <p:cNvSpPr txBox="1"/>
          <p:nvPr>
            <p:ph idx="1" type="body"/>
          </p:nvPr>
        </p:nvSpPr>
        <p:spPr>
          <a:xfrm>
            <a:off x="0" y="158525"/>
            <a:ext cx="9144000" cy="548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en" sz="2500">
                <a:solidFill>
                  <a:schemeClr val="dk1"/>
                </a:solidFill>
              </a:rPr>
              <a:t>Programas Especiales-ELD, 504, TAG, Consejería</a:t>
            </a:r>
            <a:endParaRPr b="1" sz="2500">
              <a:solidFill>
                <a:schemeClr val="dk1"/>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sz="1400">
              <a:solidFill>
                <a:schemeClr val="dk2"/>
              </a:solidFill>
              <a:latin typeface="Arial"/>
              <a:ea typeface="Arial"/>
              <a:cs typeface="Arial"/>
              <a:sym typeface="Arial"/>
            </a:endParaRPr>
          </a:p>
        </p:txBody>
      </p:sp>
      <p:sp>
        <p:nvSpPr>
          <p:cNvPr id="567" name="Google Shape;567;g2721fda10bb_0_32"/>
          <p:cNvSpPr txBox="1"/>
          <p:nvPr/>
        </p:nvSpPr>
        <p:spPr>
          <a:xfrm>
            <a:off x="381900" y="707225"/>
            <a:ext cx="8634000" cy="470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lang="en" sz="1700">
                <a:solidFill>
                  <a:schemeClr val="dk2"/>
                </a:solidFill>
              </a:rPr>
              <a:t>TAG: </a:t>
            </a:r>
            <a:r>
              <a:rPr lang="en" sz="1700">
                <a:solidFill>
                  <a:schemeClr val="dk2"/>
                </a:solidFill>
              </a:rPr>
              <a:t>Los estudiantes identificados como TAG tienen planes específicos para satisfacer sus necesidades. Envíe un correo electrónico a la Sra. Thomas a </a:t>
            </a:r>
            <a:r>
              <a:rPr b="1" lang="en" sz="1700">
                <a:solidFill>
                  <a:srgbClr val="76A5AF"/>
                </a:solidFill>
              </a:rPr>
              <a:t>lthomas@creswell.k12.or.us</a:t>
            </a:r>
            <a:r>
              <a:rPr b="1" lang="en" sz="1700">
                <a:solidFill>
                  <a:schemeClr val="dk2"/>
                </a:solidFill>
              </a:rPr>
              <a:t> </a:t>
            </a:r>
            <a:r>
              <a:rPr lang="en" sz="1700">
                <a:solidFill>
                  <a:schemeClr val="dk2"/>
                </a:solidFill>
              </a:rPr>
              <a:t>si tiene preguntas.</a:t>
            </a:r>
            <a:endParaRPr sz="1700">
              <a:solidFill>
                <a:schemeClr val="dk2"/>
              </a:solidFill>
            </a:endParaRPr>
          </a:p>
          <a:p>
            <a:pPr indent="0" lvl="0" marL="0" marR="0" rtl="0" algn="l">
              <a:lnSpc>
                <a:spcPct val="115000"/>
              </a:lnSpc>
              <a:spcBef>
                <a:spcPts val="0"/>
              </a:spcBef>
              <a:spcAft>
                <a:spcPts val="0"/>
              </a:spcAft>
              <a:buClr>
                <a:srgbClr val="000000"/>
              </a:buClr>
              <a:buSzPts val="2000"/>
              <a:buFont typeface="Arial"/>
              <a:buNone/>
            </a:pPr>
            <a:r>
              <a:rPr b="1" i="0" lang="en" sz="1700" u="none" cap="none" strike="noStrike">
                <a:solidFill>
                  <a:schemeClr val="dk2"/>
                </a:solidFill>
                <a:latin typeface="Arial"/>
                <a:ea typeface="Arial"/>
                <a:cs typeface="Arial"/>
                <a:sym typeface="Arial"/>
              </a:rPr>
              <a:t>ELD: </a:t>
            </a:r>
            <a:r>
              <a:rPr lang="en" sz="1700">
                <a:solidFill>
                  <a:schemeClr val="dk2"/>
                </a:solidFill>
              </a:rPr>
              <a:t>Los estudiantes identificados para recibir servicios ELD los recibirán durante la clase "WIN". Tentativamente, la Sra. Taylor enseñará el próximo año. Puede comunicarse con ella en </a:t>
            </a:r>
            <a:r>
              <a:rPr b="1" lang="en" sz="1700">
                <a:solidFill>
                  <a:srgbClr val="76A5AF"/>
                </a:solidFill>
              </a:rPr>
              <a:t>ltaylor@creswell.k12.or.us.</a:t>
            </a:r>
            <a:r>
              <a:rPr lang="en" sz="1700">
                <a:solidFill>
                  <a:srgbClr val="76A5AF"/>
                </a:solidFill>
              </a:rPr>
              <a:t> </a:t>
            </a:r>
            <a:r>
              <a:rPr lang="en" sz="1700">
                <a:solidFill>
                  <a:schemeClr val="dk2"/>
                </a:solidFill>
              </a:rPr>
              <a:t>También puede hacerle preguntas a nuestra coordinadora de ELD de CSD, la Sra. Cross, en </a:t>
            </a:r>
            <a:r>
              <a:rPr b="1" lang="en" sz="1700">
                <a:solidFill>
                  <a:srgbClr val="76A5AF"/>
                </a:solidFill>
              </a:rPr>
              <a:t>bcross@creswell.k12.or.us.</a:t>
            </a:r>
            <a:endParaRPr b="1" i="0" sz="1700" u="none" cap="none" strike="noStrike">
              <a:solidFill>
                <a:srgbClr val="76A5AF"/>
              </a:solidFill>
            </a:endParaRPr>
          </a:p>
          <a:p>
            <a:pPr indent="0" lvl="0" marL="0" marR="0" rtl="0" algn="l">
              <a:lnSpc>
                <a:spcPct val="115000"/>
              </a:lnSpc>
              <a:spcBef>
                <a:spcPts val="0"/>
              </a:spcBef>
              <a:spcAft>
                <a:spcPts val="0"/>
              </a:spcAft>
              <a:buClr>
                <a:schemeClr val="dk1"/>
              </a:buClr>
              <a:buSzPts val="2000"/>
              <a:buFont typeface="Arial"/>
              <a:buNone/>
            </a:pPr>
            <a:r>
              <a:rPr b="1" i="0" lang="en" sz="1700" u="none" cap="none" strike="noStrike">
                <a:solidFill>
                  <a:schemeClr val="dk2"/>
                </a:solidFill>
                <a:latin typeface="Arial"/>
                <a:ea typeface="Arial"/>
                <a:cs typeface="Arial"/>
                <a:sym typeface="Arial"/>
              </a:rPr>
              <a:t>504: </a:t>
            </a:r>
            <a:r>
              <a:rPr i="0" lang="en" sz="1700" u="none" cap="none" strike="noStrike">
                <a:solidFill>
                  <a:schemeClr val="dk2"/>
                </a:solidFill>
              </a:rPr>
              <a:t>Los estudiantes con un plan 504 tienen adaptaciones específicas en el entorno de educación general según sus necesidades. Envíe un correo electrónico a la Sra. Thomas a </a:t>
            </a:r>
            <a:r>
              <a:rPr b="1" i="0" lang="en" sz="1700" u="none" cap="none" strike="noStrike">
                <a:solidFill>
                  <a:srgbClr val="76A5AF"/>
                </a:solidFill>
              </a:rPr>
              <a:t>lthomas@creswell.k12.or.us</a:t>
            </a:r>
            <a:r>
              <a:rPr i="0" lang="en" sz="1700" u="none" cap="none" strike="noStrike">
                <a:solidFill>
                  <a:schemeClr val="dk2"/>
                </a:solidFill>
              </a:rPr>
              <a:t> si tiene preguntas.</a:t>
            </a:r>
            <a:endParaRPr sz="1700">
              <a:solidFill>
                <a:schemeClr val="dk2"/>
              </a:solidFill>
            </a:endParaRPr>
          </a:p>
          <a:p>
            <a:pPr indent="0" lvl="0" marL="0" marR="0" rtl="0" algn="l">
              <a:lnSpc>
                <a:spcPct val="115000"/>
              </a:lnSpc>
              <a:spcBef>
                <a:spcPts val="0"/>
              </a:spcBef>
              <a:spcAft>
                <a:spcPts val="0"/>
              </a:spcAft>
              <a:buClr>
                <a:schemeClr val="dk1"/>
              </a:buClr>
              <a:buSzPts val="2000"/>
              <a:buFont typeface="Arial"/>
              <a:buNone/>
            </a:pPr>
            <a:r>
              <a:t/>
            </a:r>
            <a:endParaRPr sz="1700">
              <a:solidFill>
                <a:schemeClr val="dk2"/>
              </a:solidFill>
            </a:endParaRPr>
          </a:p>
          <a:p>
            <a:pPr indent="0" lvl="0" marL="0" marR="0" rtl="0" algn="l">
              <a:lnSpc>
                <a:spcPct val="115000"/>
              </a:lnSpc>
              <a:spcBef>
                <a:spcPts val="0"/>
              </a:spcBef>
              <a:spcAft>
                <a:spcPts val="0"/>
              </a:spcAft>
              <a:buClr>
                <a:srgbClr val="000000"/>
              </a:buClr>
              <a:buSzPts val="2000"/>
              <a:buFont typeface="Arial"/>
              <a:buNone/>
            </a:pPr>
            <a:r>
              <a:rPr b="1" lang="en" sz="1700">
                <a:solidFill>
                  <a:schemeClr val="dk2"/>
                </a:solidFill>
              </a:rPr>
              <a:t>Consejería</a:t>
            </a:r>
            <a:r>
              <a:rPr lang="en" sz="1700">
                <a:solidFill>
                  <a:schemeClr val="dk2"/>
                </a:solidFill>
              </a:rPr>
              <a:t>: ¿Está interesado en consejería para su estudiante? Envíe un correo electrónico a la Sra. Thomas a </a:t>
            </a:r>
            <a:r>
              <a:rPr b="1" lang="en" sz="1700">
                <a:solidFill>
                  <a:srgbClr val="76A5AF"/>
                </a:solidFill>
              </a:rPr>
              <a:t>lthomas@creswell.k12.or.us </a:t>
            </a:r>
            <a:r>
              <a:rPr lang="en" sz="1700">
                <a:solidFill>
                  <a:schemeClr val="dk2"/>
                </a:solidFill>
              </a:rPr>
              <a:t>si tiene preguntas.</a:t>
            </a:r>
            <a:endParaRPr b="0" i="0" sz="17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571" name="Shape 571"/>
        <p:cNvGrpSpPr/>
        <p:nvPr/>
      </p:nvGrpSpPr>
      <p:grpSpPr>
        <a:xfrm>
          <a:off x="0" y="0"/>
          <a:ext cx="0" cy="0"/>
          <a:chOff x="0" y="0"/>
          <a:chExt cx="0" cy="0"/>
        </a:xfrm>
      </p:grpSpPr>
      <p:sp>
        <p:nvSpPr>
          <p:cNvPr id="572" name="Google Shape;572;p26"/>
          <p:cNvSpPr txBox="1"/>
          <p:nvPr>
            <p:ph type="title"/>
          </p:nvPr>
        </p:nvSpPr>
        <p:spPr>
          <a:xfrm>
            <a:off x="311700" y="105825"/>
            <a:ext cx="8779500" cy="451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100"/>
              <a:t>¡Gracias! ¡Esperamos tener a su hijo de sexto grado en el otoño! Nos vemos en la Noche de Regreso a Clases de Otoño.</a:t>
            </a:r>
            <a:endParaRPr b="1" sz="2100"/>
          </a:p>
          <a:p>
            <a:pPr indent="0" lvl="0" marL="0" rtl="0" algn="ctr">
              <a:lnSpc>
                <a:spcPct val="100000"/>
              </a:lnSpc>
              <a:spcBef>
                <a:spcPts val="0"/>
              </a:spcBef>
              <a:spcAft>
                <a:spcPts val="0"/>
              </a:spcAft>
              <a:buSzPts val="990"/>
              <a:buNone/>
            </a:pPr>
            <a:r>
              <a:t/>
            </a:r>
            <a:endParaRPr b="1" sz="2100"/>
          </a:p>
          <a:p>
            <a:pPr indent="0" lvl="0" marL="0" rtl="0" algn="ctr">
              <a:lnSpc>
                <a:spcPct val="100000"/>
              </a:lnSpc>
              <a:spcBef>
                <a:spcPts val="0"/>
              </a:spcBef>
              <a:spcAft>
                <a:spcPts val="0"/>
              </a:spcAft>
              <a:buSzPts val="990"/>
              <a:buNone/>
            </a:pPr>
            <a:r>
              <a:rPr lang="en" u="sng"/>
              <a:t>Cómo</a:t>
            </a:r>
            <a:r>
              <a:rPr lang="en" u="sng"/>
              <a:t> ayudar a tu estudiante antes de </a:t>
            </a:r>
            <a:r>
              <a:rPr lang="en" u="sng"/>
              <a:t>otoño</a:t>
            </a:r>
            <a:endParaRPr u="sng"/>
          </a:p>
          <a:p>
            <a:pPr indent="0" lvl="0" marL="0" rtl="0" algn="l">
              <a:lnSpc>
                <a:spcPct val="100000"/>
              </a:lnSpc>
              <a:spcBef>
                <a:spcPts val="0"/>
              </a:spcBef>
              <a:spcAft>
                <a:spcPts val="0"/>
              </a:spcAft>
              <a:buNone/>
            </a:pPr>
            <a:r>
              <a:t/>
            </a:r>
            <a:endParaRPr sz="1600"/>
          </a:p>
          <a:p>
            <a:pPr indent="-342900" lvl="0" marL="457200" rtl="0" algn="l">
              <a:lnSpc>
                <a:spcPct val="100000"/>
              </a:lnSpc>
              <a:spcBef>
                <a:spcPts val="0"/>
              </a:spcBef>
              <a:spcAft>
                <a:spcPts val="0"/>
              </a:spcAft>
              <a:buSzPts val="1800"/>
              <a:buChar char="●"/>
            </a:pPr>
            <a:r>
              <a:rPr lang="en" sz="1600"/>
              <a:t>Registre a su estudiante en línea para asistir a CMS</a:t>
            </a:r>
            <a:endParaRPr sz="1600"/>
          </a:p>
          <a:p>
            <a:pPr indent="-342900" lvl="0" marL="457200" rtl="0" algn="l">
              <a:lnSpc>
                <a:spcPct val="100000"/>
              </a:lnSpc>
              <a:spcBef>
                <a:spcPts val="0"/>
              </a:spcBef>
              <a:spcAft>
                <a:spcPts val="0"/>
              </a:spcAft>
              <a:buSzPts val="1800"/>
              <a:buChar char="●"/>
            </a:pPr>
            <a:r>
              <a:rPr lang="en" sz="1600"/>
              <a:t>Asegúrese de haber descargado Parent Square</a:t>
            </a:r>
            <a:endParaRPr sz="1600"/>
          </a:p>
          <a:p>
            <a:pPr indent="-342900" lvl="0" marL="457200" rtl="0" algn="l">
              <a:lnSpc>
                <a:spcPct val="100000"/>
              </a:lnSpc>
              <a:spcBef>
                <a:spcPts val="0"/>
              </a:spcBef>
              <a:spcAft>
                <a:spcPts val="0"/>
              </a:spcAft>
              <a:buSzPts val="1800"/>
              <a:buChar char="●"/>
            </a:pPr>
            <a:r>
              <a:rPr lang="en" sz="1600"/>
              <a:t>Inicie sesión en Home Access utilizando la información que le proporcionaron esta noche.</a:t>
            </a:r>
            <a:endParaRPr sz="1600"/>
          </a:p>
          <a:p>
            <a:pPr indent="-342900" lvl="0" marL="457200" rtl="0" algn="l">
              <a:lnSpc>
                <a:spcPct val="100000"/>
              </a:lnSpc>
              <a:spcBef>
                <a:spcPts val="0"/>
              </a:spcBef>
              <a:spcAft>
                <a:spcPts val="0"/>
              </a:spcAft>
              <a:buSzPts val="1800"/>
              <a:buChar char="●"/>
            </a:pPr>
            <a:r>
              <a:rPr lang="en" sz="1600"/>
              <a:t>Compre los útiles escolares recomendados para su estudiante.</a:t>
            </a:r>
            <a:endParaRPr sz="1600"/>
          </a:p>
          <a:p>
            <a:pPr indent="-342900" lvl="0" marL="457200" rtl="0" algn="l">
              <a:lnSpc>
                <a:spcPct val="100000"/>
              </a:lnSpc>
              <a:spcBef>
                <a:spcPts val="0"/>
              </a:spcBef>
              <a:spcAft>
                <a:spcPts val="0"/>
              </a:spcAft>
              <a:buSzPts val="1800"/>
              <a:buChar char="●"/>
            </a:pPr>
            <a:r>
              <a:rPr lang="en" sz="1600"/>
              <a:t>Asegúrese de que su estudiante sepa su(s) número(s) de teléfono y su dirección. Dado que a los niños NO se les permite usar sus teléfonos celulares en la escuela, es posible que los estudiantes necesiten esto para usar el teléfono de la escuela. También es por su seguridad.</a:t>
            </a:r>
            <a:endParaRPr sz="1600"/>
          </a:p>
          <a:p>
            <a:pPr indent="-342900" lvl="0" marL="457200" rtl="0" algn="l">
              <a:lnSpc>
                <a:spcPct val="100000"/>
              </a:lnSpc>
              <a:spcBef>
                <a:spcPts val="0"/>
              </a:spcBef>
              <a:spcAft>
                <a:spcPts val="0"/>
              </a:spcAft>
              <a:buSzPts val="1800"/>
              <a:buChar char="●"/>
            </a:pPr>
            <a:r>
              <a:rPr lang="en" sz="1600"/>
              <a:t>Asegúrese de que su estudiante lea y escriba un poco este verano.</a:t>
            </a:r>
            <a:endParaRPr sz="1600"/>
          </a:p>
          <a:p>
            <a:pPr indent="0" lvl="0" marL="0" rtl="0" algn="l">
              <a:lnSpc>
                <a:spcPct val="100000"/>
              </a:lnSpc>
              <a:spcBef>
                <a:spcPts val="0"/>
              </a:spcBef>
              <a:spcAft>
                <a:spcPts val="0"/>
              </a:spcAft>
              <a:buSzPts val="990"/>
              <a:buNone/>
            </a:pPr>
            <a:r>
              <a:t/>
            </a:r>
            <a:endParaRPr sz="2300"/>
          </a:p>
          <a:p>
            <a:pPr indent="0" lvl="0" marL="0" rtl="0" algn="ctr">
              <a:lnSpc>
                <a:spcPct val="100000"/>
              </a:lnSpc>
              <a:spcBef>
                <a:spcPts val="0"/>
              </a:spcBef>
              <a:spcAft>
                <a:spcPts val="0"/>
              </a:spcAft>
              <a:buSzPts val="990"/>
              <a:buNone/>
            </a:pPr>
            <a:r>
              <a:t/>
            </a:r>
            <a:endParaRPr sz="2300" u="sng"/>
          </a:p>
          <a:p>
            <a:pPr indent="0" lvl="0" marL="0" rtl="0" algn="ctr">
              <a:lnSpc>
                <a:spcPct val="100000"/>
              </a:lnSpc>
              <a:spcBef>
                <a:spcPts val="0"/>
              </a:spcBef>
              <a:spcAft>
                <a:spcPts val="0"/>
              </a:spcAft>
              <a:buSzPts val="990"/>
              <a:buNone/>
            </a:pPr>
            <a:r>
              <a:t/>
            </a:r>
            <a:endParaRPr sz="1200" u="sng"/>
          </a:p>
          <a:p>
            <a:pPr indent="0" lvl="0" marL="0" rtl="0" algn="ctr">
              <a:lnSpc>
                <a:spcPct val="100000"/>
              </a:lnSpc>
              <a:spcBef>
                <a:spcPts val="0"/>
              </a:spcBef>
              <a:spcAft>
                <a:spcPts val="0"/>
              </a:spcAft>
              <a:buSzPts val="990"/>
              <a:buNone/>
            </a:pPr>
            <a:r>
              <a:t/>
            </a:r>
            <a:endParaRPr b="1" sz="2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194" name="Shape 194"/>
        <p:cNvGrpSpPr/>
        <p:nvPr/>
      </p:nvGrpSpPr>
      <p:grpSpPr>
        <a:xfrm>
          <a:off x="0" y="0"/>
          <a:ext cx="0" cy="0"/>
          <a:chOff x="0" y="0"/>
          <a:chExt cx="0" cy="0"/>
        </a:xfrm>
      </p:grpSpPr>
      <p:sp>
        <p:nvSpPr>
          <p:cNvPr id="195" name="Google Shape;195;g271de46d0f2_0_224"/>
          <p:cNvSpPr txBox="1"/>
          <p:nvPr>
            <p:ph type="title"/>
          </p:nvPr>
        </p:nvSpPr>
        <p:spPr>
          <a:xfrm>
            <a:off x="424400" y="1473200"/>
            <a:ext cx="8503800" cy="3276600"/>
          </a:xfrm>
          <a:prstGeom prst="rect">
            <a:avLst/>
          </a:prstGeom>
          <a:noFill/>
          <a:ln>
            <a:noFill/>
          </a:ln>
        </p:spPr>
        <p:txBody>
          <a:bodyPr anchorCtr="0" anchor="ctr" bIns="91425" lIns="91425" spcFirstLastPara="1" rIns="91425" wrap="square" tIns="91425">
            <a:noAutofit/>
          </a:bodyPr>
          <a:lstStyle/>
          <a:p>
            <a:pPr indent="-368300" lvl="0" marL="457200" rtl="0" algn="l">
              <a:lnSpc>
                <a:spcPct val="100000"/>
              </a:lnSpc>
              <a:spcBef>
                <a:spcPts val="0"/>
              </a:spcBef>
              <a:spcAft>
                <a:spcPts val="0"/>
              </a:spcAft>
              <a:buSzPts val="2200"/>
              <a:buChar char="●"/>
            </a:pPr>
            <a:r>
              <a:rPr lang="en" sz="2200"/>
              <a:t>Vaya al sitio web del Distrito Escolar de Creswell.</a:t>
            </a:r>
            <a:r>
              <a:rPr lang="en" sz="2200"/>
              <a:t> </a:t>
            </a:r>
            <a:r>
              <a:rPr lang="en" sz="2200" u="sng">
                <a:solidFill>
                  <a:schemeClr val="hlink"/>
                </a:solidFill>
                <a:hlinkClick r:id="rId3"/>
              </a:rPr>
              <a:t>https://creswell.k12.or.us/</a:t>
            </a:r>
            <a:endParaRPr sz="2200"/>
          </a:p>
          <a:p>
            <a:pPr indent="0" lvl="0" marL="0" rtl="0" algn="l">
              <a:lnSpc>
                <a:spcPct val="100000"/>
              </a:lnSpc>
              <a:spcBef>
                <a:spcPts val="0"/>
              </a:spcBef>
              <a:spcAft>
                <a:spcPts val="0"/>
              </a:spcAft>
              <a:buSzPts val="4800"/>
              <a:buNone/>
            </a:pPr>
            <a:r>
              <a:t/>
            </a:r>
            <a:endParaRPr sz="2200"/>
          </a:p>
          <a:p>
            <a:pPr indent="-368300" lvl="0" marL="457200" rtl="0" algn="l">
              <a:lnSpc>
                <a:spcPct val="100000"/>
              </a:lnSpc>
              <a:spcBef>
                <a:spcPts val="0"/>
              </a:spcBef>
              <a:spcAft>
                <a:spcPts val="0"/>
              </a:spcAft>
              <a:buSzPts val="2200"/>
              <a:buChar char="●"/>
            </a:pPr>
            <a:r>
              <a:rPr lang="en" sz="2200"/>
              <a:t>Vaya a la pestaña "Familias" en la parte superior y luego elija "Centro de acceso al hogar".</a:t>
            </a:r>
            <a:endParaRPr sz="2200"/>
          </a:p>
          <a:p>
            <a:pPr indent="0" lvl="0" marL="457200" rtl="0" algn="l">
              <a:lnSpc>
                <a:spcPct val="100000"/>
              </a:lnSpc>
              <a:spcBef>
                <a:spcPts val="0"/>
              </a:spcBef>
              <a:spcAft>
                <a:spcPts val="0"/>
              </a:spcAft>
              <a:buSzPts val="4800"/>
              <a:buNone/>
            </a:pPr>
            <a:r>
              <a:t/>
            </a:r>
            <a:endParaRPr sz="2200"/>
          </a:p>
          <a:p>
            <a:pPr indent="-368300" lvl="0" marL="457200" rtl="0" algn="l">
              <a:lnSpc>
                <a:spcPct val="100000"/>
              </a:lnSpc>
              <a:spcBef>
                <a:spcPts val="0"/>
              </a:spcBef>
              <a:spcAft>
                <a:spcPts val="0"/>
              </a:spcAft>
              <a:buSzPts val="2200"/>
              <a:buChar char="●"/>
            </a:pPr>
            <a:r>
              <a:rPr lang="en" sz="2200"/>
              <a:t>Utilice la información de inicio de sesión proporcionada por la Sra. Blomberg para iniciar sesión.  Comuníquese con ella en khicks@creswell.k12.or.us si tiene problemas para iniciar sesión. Desafortunadamente, los maestros no pueden ayudar con esto porque no tenemos el acceso "detrás de escena" como ella lo tiene para solucionar cualquier problema de contraseña o inicio de sesión.</a:t>
            </a:r>
            <a:endParaRPr sz="2200"/>
          </a:p>
          <a:p>
            <a:pPr indent="0" lvl="0" marL="0" rtl="0" algn="l">
              <a:lnSpc>
                <a:spcPct val="100000"/>
              </a:lnSpc>
              <a:spcBef>
                <a:spcPts val="0"/>
              </a:spcBef>
              <a:spcAft>
                <a:spcPts val="0"/>
              </a:spcAft>
              <a:buNone/>
            </a:pPr>
            <a:r>
              <a:t/>
            </a:r>
            <a:endParaRPr sz="2200"/>
          </a:p>
          <a:p>
            <a:pPr indent="0" lvl="0" marL="457200" rtl="0" algn="l">
              <a:lnSpc>
                <a:spcPct val="100000"/>
              </a:lnSpc>
              <a:spcBef>
                <a:spcPts val="0"/>
              </a:spcBef>
              <a:spcAft>
                <a:spcPts val="0"/>
              </a:spcAft>
              <a:buSzPts val="4800"/>
              <a:buNone/>
            </a:pPr>
            <a:r>
              <a:t/>
            </a:r>
            <a:endParaRPr sz="2700"/>
          </a:p>
        </p:txBody>
      </p:sp>
      <p:sp>
        <p:nvSpPr>
          <p:cNvPr id="196" name="Google Shape;196;g271de46d0f2_0_224"/>
          <p:cNvSpPr txBox="1"/>
          <p:nvPr/>
        </p:nvSpPr>
        <p:spPr>
          <a:xfrm>
            <a:off x="424400" y="0"/>
            <a:ext cx="86838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lang="en" sz="3000"/>
              <a:t>Instrucciones de acceso al hogar para familias</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00" name="Shape 200"/>
        <p:cNvGrpSpPr/>
        <p:nvPr/>
      </p:nvGrpSpPr>
      <p:grpSpPr>
        <a:xfrm>
          <a:off x="0" y="0"/>
          <a:ext cx="0" cy="0"/>
          <a:chOff x="0" y="0"/>
          <a:chExt cx="0" cy="0"/>
        </a:xfrm>
      </p:grpSpPr>
      <p:sp>
        <p:nvSpPr>
          <p:cNvPr id="201" name="Google Shape;201;g271de46d0f2_0_229"/>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b="1" lang="en" sz="7200">
                <a:solidFill>
                  <a:schemeClr val="dk2"/>
                </a:solidFill>
              </a:rPr>
              <a:t>Información de Acceso al Hogar</a:t>
            </a:r>
            <a:endParaRPr b="1" sz="72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05" name="Shape 205"/>
        <p:cNvGrpSpPr/>
        <p:nvPr/>
      </p:nvGrpSpPr>
      <p:grpSpPr>
        <a:xfrm>
          <a:off x="0" y="0"/>
          <a:ext cx="0" cy="0"/>
          <a:chOff x="0" y="0"/>
          <a:chExt cx="0" cy="0"/>
        </a:xfrm>
      </p:grpSpPr>
      <p:pic>
        <p:nvPicPr>
          <p:cNvPr id="206" name="Google Shape;206;g271de46d0f2_0_233"/>
          <p:cNvPicPr preferRelativeResize="0"/>
          <p:nvPr/>
        </p:nvPicPr>
        <p:blipFill rotWithShape="1">
          <a:blip r:embed="rId3">
            <a:alphaModFix/>
          </a:blip>
          <a:srcRect b="10000" l="0" r="0" t="17159"/>
          <a:stretch/>
        </p:blipFill>
        <p:spPr>
          <a:xfrm>
            <a:off x="225250" y="1397175"/>
            <a:ext cx="6857999" cy="3746325"/>
          </a:xfrm>
          <a:prstGeom prst="rect">
            <a:avLst/>
          </a:prstGeom>
          <a:noFill/>
          <a:ln>
            <a:noFill/>
          </a:ln>
        </p:spPr>
      </p:pic>
      <p:sp>
        <p:nvSpPr>
          <p:cNvPr id="207" name="Google Shape;207;g271de46d0f2_0_233"/>
          <p:cNvSpPr txBox="1"/>
          <p:nvPr/>
        </p:nvSpPr>
        <p:spPr>
          <a:xfrm>
            <a:off x="134950" y="76200"/>
            <a:ext cx="9144000" cy="11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lang="en" sz="2000">
                <a:latin typeface="Roboto"/>
                <a:ea typeface="Roboto"/>
                <a:cs typeface="Roboto"/>
                <a:sym typeface="Roboto"/>
              </a:rPr>
              <a:t>Cuando inicias sesión por primera vez, esto es lo que ves.  Esta no es necesariamente información útil.  </a:t>
            </a:r>
            <a:r>
              <a:rPr lang="en" sz="2000" u="sng">
                <a:latin typeface="Roboto"/>
                <a:ea typeface="Roboto"/>
                <a:cs typeface="Roboto"/>
                <a:sym typeface="Roboto"/>
              </a:rPr>
              <a:t>Para obtener información sobre las calificaciones, haga clic en el icono "Clases". </a:t>
            </a:r>
            <a:r>
              <a:rPr lang="en" sz="2000">
                <a:latin typeface="Roboto"/>
                <a:ea typeface="Roboto"/>
                <a:cs typeface="Roboto"/>
                <a:sym typeface="Roboto"/>
              </a:rPr>
              <a:t> Esto lo llevará a ver "en vivo" sus calificaciones.</a:t>
            </a:r>
            <a:endParaRPr b="0" i="0" sz="2000" u="none" cap="none" strike="noStrike">
              <a:solidFill>
                <a:srgbClr val="000000"/>
              </a:solidFill>
              <a:latin typeface="Roboto"/>
              <a:ea typeface="Roboto"/>
              <a:cs typeface="Roboto"/>
              <a:sym typeface="Roboto"/>
            </a:endParaRPr>
          </a:p>
        </p:txBody>
      </p:sp>
      <p:cxnSp>
        <p:nvCxnSpPr>
          <p:cNvPr id="208" name="Google Shape;208;g271de46d0f2_0_233"/>
          <p:cNvCxnSpPr/>
          <p:nvPr/>
        </p:nvCxnSpPr>
        <p:spPr>
          <a:xfrm flipH="1">
            <a:off x="3760200" y="1149225"/>
            <a:ext cx="1285200" cy="1050000"/>
          </a:xfrm>
          <a:prstGeom prst="straightConnector1">
            <a:avLst/>
          </a:prstGeom>
          <a:noFill/>
          <a:ln cap="flat" cmpd="sng" w="38100">
            <a:solidFill>
              <a:schemeClr val="dk2"/>
            </a:solidFill>
            <a:prstDash val="solid"/>
            <a:round/>
            <a:headEnd len="sm" w="sm"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